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356" r:id="rId2"/>
    <p:sldId id="357" r:id="rId3"/>
    <p:sldId id="359" r:id="rId4"/>
    <p:sldId id="361" r:id="rId5"/>
    <p:sldId id="360" r:id="rId6"/>
    <p:sldId id="367" r:id="rId7"/>
    <p:sldId id="368" r:id="rId8"/>
    <p:sldId id="362" r:id="rId9"/>
    <p:sldId id="365" r:id="rId10"/>
    <p:sldId id="370" r:id="rId11"/>
    <p:sldId id="371" r:id="rId12"/>
    <p:sldId id="372" r:id="rId13"/>
    <p:sldId id="374" r:id="rId14"/>
    <p:sldId id="373" r:id="rId15"/>
    <p:sldId id="377" r:id="rId16"/>
    <p:sldId id="375" r:id="rId17"/>
    <p:sldId id="376" r:id="rId18"/>
    <p:sldId id="369" r:id="rId19"/>
  </p:sldIdLst>
  <p:sldSz cx="12192000" cy="6858000"/>
  <p:notesSz cx="6858000" cy="91440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9"/>
    <a:srgbClr val="003683"/>
    <a:srgbClr val="EF3E40"/>
    <a:srgbClr val="003F88"/>
    <a:srgbClr val="F03534"/>
    <a:srgbClr val="4478AB"/>
    <a:srgbClr val="ED3D3D"/>
    <a:srgbClr val="EE3F3E"/>
    <a:srgbClr val="FDCA02"/>
    <a:srgbClr val="003B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6" d="100"/>
          <a:sy n="66" d="100"/>
        </p:scale>
        <p:origin x="876" y="7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28833F3-6894-4446-9DD7-7BF527340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FEF6AF53-87C6-44D6-8DF0-82D50DF3A3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t>3/5/2019</a:t>
            </a:fld>
            <a:endParaRPr lang="en-US"/>
          </a:p>
        </p:txBody>
      </p:sp>
      <p:sp>
        <p:nvSpPr>
          <p:cNvPr id="4" name="Footer Placeholder 3">
            <a:extLst>
              <a:ext uri="{FF2B5EF4-FFF2-40B4-BE49-F238E27FC236}">
                <a16:creationId xmlns:a16="http://schemas.microsoft.com/office/drawing/2014/main" xmlns="" id="{4A2EFB75-7C7E-4071-8E1E-D75D344B1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01A295B7-2BD5-4BB8-9CAC-58DBCA39B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t>‹#›</a:t>
            </a:fld>
            <a:endParaRPr lang="en-US"/>
          </a:p>
        </p:txBody>
      </p:sp>
    </p:spTree>
    <p:extLst>
      <p:ext uri="{BB962C8B-B14F-4D97-AF65-F5344CB8AC3E}">
        <p14:creationId xmlns:p14="http://schemas.microsoft.com/office/powerpoint/2010/main" val="23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3/5/2019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a:p>
        </p:txBody>
      </p:sp>
    </p:spTree>
    <p:extLst>
      <p:ext uri="{BB962C8B-B14F-4D97-AF65-F5344CB8AC3E}">
        <p14:creationId xmlns:p14="http://schemas.microsoft.com/office/powerpoint/2010/main" val="3709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B65080AC-C60D-4695-B305-1501005DDE0E}"/>
              </a:ext>
            </a:extLst>
          </p:cNvPr>
          <p:cNvSpPr>
            <a:spLocks noGrp="1"/>
          </p:cNvSpPr>
          <p:nvPr>
            <p:ph type="dt" sz="half" idx="10"/>
          </p:nvPr>
        </p:nvSpPr>
        <p:spPr/>
        <p:txBody>
          <a:bodyPr/>
          <a:lstStyle/>
          <a:p>
            <a:fld id="{AD5D2152-08A9-004F-BE32-52A9C6BDFCAD}" type="datetimeFigureOut">
              <a:rPr lang="en-US" smtClean="0"/>
              <a:pPr/>
              <a:t>3/5/2019</a:t>
            </a:fld>
            <a:endParaRPr lang="en-US"/>
          </a:p>
        </p:txBody>
      </p:sp>
      <p:sp>
        <p:nvSpPr>
          <p:cNvPr id="4" name="Footer Placeholder 3">
            <a:extLst>
              <a:ext uri="{FF2B5EF4-FFF2-40B4-BE49-F238E27FC236}">
                <a16:creationId xmlns:a16="http://schemas.microsoft.com/office/drawing/2014/main" xmlns=""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16370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D1E2440C-D902-48AF-BF36-C59A959297D9}"/>
              </a:ext>
            </a:extLst>
          </p:cNvPr>
          <p:cNvSpPr>
            <a:spLocks noGrp="1"/>
          </p:cNvSpPr>
          <p:nvPr>
            <p:ph type="dt" sz="half" idx="10"/>
          </p:nvPr>
        </p:nvSpPr>
        <p:spPr/>
        <p:txBody>
          <a:bodyPr/>
          <a:lstStyle/>
          <a:p>
            <a:fld id="{AD5D2152-08A9-004F-BE32-52A9C6BDFCAD}" type="datetimeFigureOut">
              <a:rPr lang="en-US" smtClean="0"/>
              <a:pPr/>
              <a:t>3/5/2019</a:t>
            </a:fld>
            <a:endParaRPr lang="en-US"/>
          </a:p>
        </p:txBody>
      </p:sp>
      <p:sp>
        <p:nvSpPr>
          <p:cNvPr id="4" name="Footer Placeholder 3">
            <a:extLst>
              <a:ext uri="{FF2B5EF4-FFF2-40B4-BE49-F238E27FC236}">
                <a16:creationId xmlns:a16="http://schemas.microsoft.com/office/drawing/2014/main" xmlns=""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xmlns=""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38785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3/5/2019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xmlns=""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xmlns=""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xmlns=""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a:p>
        </p:txBody>
      </p:sp>
    </p:spTree>
    <p:extLst>
      <p:ext uri="{BB962C8B-B14F-4D97-AF65-F5344CB8AC3E}">
        <p14:creationId xmlns:p14="http://schemas.microsoft.com/office/powerpoint/2010/main" val="35299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a16="http://schemas.microsoft.com/office/drawing/2014/main" xmlns="" id="{D1E2440C-D902-48AF-BF36-C59A959297D9}"/>
              </a:ext>
            </a:extLst>
          </p:cNvPr>
          <p:cNvSpPr>
            <a:spLocks noGrp="1"/>
          </p:cNvSpPr>
          <p:nvPr>
            <p:ph type="dt" sz="half" idx="10"/>
          </p:nvPr>
        </p:nvSpPr>
        <p:spPr/>
        <p:txBody>
          <a:bodyPr/>
          <a:lstStyle/>
          <a:p>
            <a:fld id="{AD5D2152-08A9-004F-BE32-52A9C6BDFCAD}" type="datetimeFigureOut">
              <a:rPr lang="en-US" smtClean="0"/>
              <a:pPr/>
              <a:t>3/5/2019</a:t>
            </a:fld>
            <a:endParaRPr lang="en-US"/>
          </a:p>
        </p:txBody>
      </p:sp>
      <p:sp>
        <p:nvSpPr>
          <p:cNvPr id="4" name="Footer Placeholder 3">
            <a:extLst>
              <a:ext uri="{FF2B5EF4-FFF2-40B4-BE49-F238E27FC236}">
                <a16:creationId xmlns:a16="http://schemas.microsoft.com/office/drawing/2014/main" xmlns=""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07372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3/5/2019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12811830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3/5/2019</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a:p>
        </p:txBody>
      </p:sp>
    </p:spTree>
    <p:extLst>
      <p:ext uri="{BB962C8B-B14F-4D97-AF65-F5344CB8AC3E}">
        <p14:creationId xmlns:p14="http://schemas.microsoft.com/office/powerpoint/2010/main" val="78771406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5" r:id="rId3"/>
    <p:sldLayoutId id="2147483663" r:id="rId4"/>
    <p:sldLayoutId id="2147483650" r:id="rId5"/>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2.bin"/><Relationship Id="rId4" Type="http://schemas.openxmlformats.org/officeDocument/2006/relationships/image" Target="../media/image9.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1F7A0E-301F-433F-A66A-D8416CCD3AAF}"/>
              </a:ext>
            </a:extLst>
          </p:cNvPr>
          <p:cNvSpPr>
            <a:spLocks noGrp="1"/>
          </p:cNvSpPr>
          <p:nvPr>
            <p:ph type="title"/>
          </p:nvPr>
        </p:nvSpPr>
        <p:spPr>
          <a:xfrm>
            <a:off x="0" y="2074460"/>
            <a:ext cx="12192000" cy="4783539"/>
          </a:xfrm>
        </p:spPr>
        <p:txBody>
          <a:bodyPr>
            <a:normAutofit/>
          </a:bodyPr>
          <a:lstStyle/>
          <a:p>
            <a:pPr algn="l"/>
            <a:r>
              <a:rPr lang="en-US" sz="6000" b="1" dirty="0"/>
              <a:t> </a:t>
            </a:r>
            <a:r>
              <a:rPr lang="en-US" sz="6000" b="1" dirty="0" smtClean="0"/>
              <a:t>              </a:t>
            </a:r>
            <a:r>
              <a:rPr lang="en-US" sz="6000" b="1" u="sng" dirty="0" smtClean="0"/>
              <a:t>MAJOR  PRESENTATION</a:t>
            </a:r>
            <a:r>
              <a:rPr lang="en-US" b="1" u="sng" dirty="0" smtClean="0"/>
              <a:t/>
            </a:r>
            <a:br>
              <a:rPr lang="en-US" b="1" u="sng" dirty="0" smtClean="0"/>
            </a:br>
            <a:r>
              <a:rPr lang="en-US" b="1" u="sng" dirty="0"/>
              <a:t/>
            </a:r>
            <a:br>
              <a:rPr lang="en-US" b="1" u="sng" dirty="0"/>
            </a:br>
            <a:r>
              <a:rPr lang="en-US" b="1" u="sng" dirty="0" smtClean="0"/>
              <a:t/>
            </a:r>
            <a:br>
              <a:rPr lang="en-US" b="1" u="sng" dirty="0" smtClean="0"/>
            </a:br>
            <a:r>
              <a:rPr lang="en-US" b="1" u="sng" dirty="0"/>
              <a:t/>
            </a:r>
            <a:br>
              <a:rPr lang="en-US" b="1" u="sng" dirty="0"/>
            </a:br>
            <a:r>
              <a:rPr lang="en-US" sz="2800" b="1" dirty="0" smtClean="0"/>
              <a:t>MENTOR:- DR. RAJESH YADAV                                               </a:t>
            </a:r>
            <a:r>
              <a:rPr lang="en-US" b="1" u="sng" dirty="0" smtClean="0"/>
              <a:t/>
            </a:r>
            <a:br>
              <a:rPr lang="en-US" b="1" u="sng" dirty="0" smtClean="0"/>
            </a:br>
            <a:endParaRPr lang="en-US" b="1" u="sn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32" y="278321"/>
            <a:ext cx="6172714" cy="1796139"/>
          </a:xfrm>
          <a:prstGeom prst="rect">
            <a:avLst/>
          </a:prstGeom>
        </p:spPr>
      </p:pic>
      <p:sp>
        <p:nvSpPr>
          <p:cNvPr id="4" name="TextBox 3"/>
          <p:cNvSpPr txBox="1"/>
          <p:nvPr/>
        </p:nvSpPr>
        <p:spPr>
          <a:xfrm>
            <a:off x="8679976" y="4872251"/>
            <a:ext cx="3398293" cy="1323439"/>
          </a:xfrm>
          <a:prstGeom prst="rect">
            <a:avLst/>
          </a:prstGeom>
          <a:noFill/>
        </p:spPr>
        <p:txBody>
          <a:bodyPr wrap="square" rtlCol="0">
            <a:spAutoFit/>
          </a:bodyPr>
          <a:lstStyle/>
          <a:p>
            <a:r>
              <a:rPr lang="en-US" sz="2000" b="1" dirty="0" smtClean="0"/>
              <a:t>TEAM MEMBERS:-</a:t>
            </a:r>
          </a:p>
          <a:p>
            <a:r>
              <a:rPr lang="en-US" sz="2000" b="1" dirty="0" smtClean="0"/>
              <a:t>ABHISHEK SHARMA</a:t>
            </a:r>
          </a:p>
          <a:p>
            <a:r>
              <a:rPr lang="en-US" sz="2000" b="1" dirty="0" smtClean="0"/>
              <a:t>ANKUR</a:t>
            </a:r>
          </a:p>
          <a:p>
            <a:r>
              <a:rPr lang="en-US" sz="2000" b="1" dirty="0" smtClean="0"/>
              <a:t>AKARSH DUBEY</a:t>
            </a:r>
            <a:endParaRPr lang="en-US" sz="2000" b="1" dirty="0"/>
          </a:p>
        </p:txBody>
      </p:sp>
    </p:spTree>
    <p:extLst>
      <p:ext uri="{BB962C8B-B14F-4D97-AF65-F5344CB8AC3E}">
        <p14:creationId xmlns:p14="http://schemas.microsoft.com/office/powerpoint/2010/main" val="38606732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511"/>
            <a:ext cx="12192000" cy="564910"/>
          </a:xfrm>
        </p:spPr>
        <p:txBody>
          <a:bodyPr>
            <a:normAutofit fontScale="90000"/>
          </a:bodyPr>
          <a:lstStyle/>
          <a:p>
            <a:r>
              <a:rPr lang="en-IN" b="1" dirty="0" smtClean="0"/>
              <a:t>Procedure followed </a:t>
            </a:r>
            <a:endParaRPr lang="en-IN" b="1" dirty="0"/>
          </a:p>
        </p:txBody>
      </p:sp>
      <p:grpSp>
        <p:nvGrpSpPr>
          <p:cNvPr id="14" name="Group 13"/>
          <p:cNvGrpSpPr/>
          <p:nvPr/>
        </p:nvGrpSpPr>
        <p:grpSpPr>
          <a:xfrm>
            <a:off x="275771" y="1716354"/>
            <a:ext cx="11550231" cy="2080635"/>
            <a:chOff x="275771" y="1347371"/>
            <a:chExt cx="11550231" cy="2080635"/>
          </a:xfrm>
        </p:grpSpPr>
        <p:sp>
          <p:nvSpPr>
            <p:cNvPr id="3" name="TextBox 2"/>
            <p:cNvSpPr txBox="1"/>
            <p:nvPr/>
          </p:nvSpPr>
          <p:spPr>
            <a:xfrm>
              <a:off x="275771" y="1393539"/>
              <a:ext cx="2960915" cy="1015663"/>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IN" sz="2000" dirty="0" smtClean="0">
                  <a:solidFill>
                    <a:schemeClr val="tx1"/>
                  </a:solidFill>
                  <a:latin typeface="Times New Roman" panose="02020603050405020304" pitchFamily="18" charset="0"/>
                  <a:cs typeface="Times New Roman" panose="02020603050405020304" pitchFamily="18" charset="0"/>
                </a:rPr>
                <a:t>Creating NACA 0015 </a:t>
              </a:r>
              <a:r>
                <a:rPr lang="en-IN" sz="2000" dirty="0" err="1" smtClean="0">
                  <a:solidFill>
                    <a:schemeClr val="tx1"/>
                  </a:solidFill>
                  <a:latin typeface="Times New Roman" panose="02020603050405020304" pitchFamily="18" charset="0"/>
                  <a:cs typeface="Times New Roman" panose="02020603050405020304" pitchFamily="18" charset="0"/>
                </a:rPr>
                <a:t>airfoil</a:t>
              </a:r>
              <a:r>
                <a:rPr lang="en-IN" sz="2000" dirty="0" smtClean="0">
                  <a:solidFill>
                    <a:schemeClr val="tx1"/>
                  </a:solidFill>
                  <a:latin typeface="Times New Roman" panose="02020603050405020304" pitchFamily="18" charset="0"/>
                  <a:cs typeface="Times New Roman" panose="02020603050405020304" pitchFamily="18" charset="0"/>
                </a:rPr>
                <a:t> profile in ANSYS Workbench </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4" name="Right Arrow 3"/>
            <p:cNvSpPr/>
            <p:nvPr/>
          </p:nvSpPr>
          <p:spPr>
            <a:xfrm>
              <a:off x="3410857" y="1705427"/>
              <a:ext cx="972457" cy="3918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 name="TextBox 5"/>
            <p:cNvSpPr txBox="1"/>
            <p:nvPr/>
          </p:nvSpPr>
          <p:spPr>
            <a:xfrm>
              <a:off x="4614425" y="1347371"/>
              <a:ext cx="2960915"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IN" sz="2000" dirty="0" smtClean="0">
                  <a:solidFill>
                    <a:schemeClr val="tx1"/>
                  </a:solidFill>
                  <a:latin typeface="Times New Roman" panose="02020603050405020304" pitchFamily="18" charset="0"/>
                  <a:cs typeface="Times New Roman" panose="02020603050405020304" pitchFamily="18" charset="0"/>
                </a:rPr>
                <a:t>Meshing </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4614425" y="1949132"/>
              <a:ext cx="2960915"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IN" sz="2000" dirty="0" smtClean="0">
                  <a:solidFill>
                    <a:schemeClr val="tx1"/>
                  </a:solidFill>
                  <a:latin typeface="Times New Roman" panose="02020603050405020304" pitchFamily="18" charset="0"/>
                  <a:cs typeface="Times New Roman" panose="02020603050405020304" pitchFamily="18" charset="0"/>
                </a:rPr>
                <a:t>Solution </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8" name="Right Arrow 7"/>
            <p:cNvSpPr/>
            <p:nvPr/>
          </p:nvSpPr>
          <p:spPr>
            <a:xfrm rot="20558998">
              <a:off x="7836597" y="1572206"/>
              <a:ext cx="972457" cy="3505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9" name="Right Arrow 8"/>
            <p:cNvSpPr/>
            <p:nvPr/>
          </p:nvSpPr>
          <p:spPr>
            <a:xfrm>
              <a:off x="7866743" y="2249713"/>
              <a:ext cx="972457" cy="3918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0" name="Right Arrow 9"/>
            <p:cNvSpPr/>
            <p:nvPr/>
          </p:nvSpPr>
          <p:spPr>
            <a:xfrm rot="1207052">
              <a:off x="7836596" y="2880837"/>
              <a:ext cx="972457" cy="3918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1" name="TextBox 10"/>
            <p:cNvSpPr txBox="1"/>
            <p:nvPr/>
          </p:nvSpPr>
          <p:spPr>
            <a:xfrm>
              <a:off x="8846782" y="1461377"/>
              <a:ext cx="2960915"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IN" sz="2000" dirty="0" smtClean="0">
                  <a:solidFill>
                    <a:schemeClr val="tx1"/>
                  </a:solidFill>
                  <a:latin typeface="Times New Roman" panose="02020603050405020304" pitchFamily="18" charset="0"/>
                  <a:cs typeface="Times New Roman" panose="02020603050405020304" pitchFamily="18" charset="0"/>
                </a:rPr>
                <a:t>Velocity contours </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8846782" y="2249713"/>
              <a:ext cx="2960915"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IN" sz="2000" dirty="0" smtClean="0">
                  <a:solidFill>
                    <a:schemeClr val="tx1"/>
                  </a:solidFill>
                  <a:latin typeface="Times New Roman" panose="02020603050405020304" pitchFamily="18" charset="0"/>
                  <a:cs typeface="Times New Roman" panose="02020603050405020304" pitchFamily="18" charset="0"/>
                </a:rPr>
                <a:t>Pressure contours </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8865087" y="3027896"/>
              <a:ext cx="2960915"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IN" sz="2000" dirty="0" smtClean="0">
                  <a:solidFill>
                    <a:schemeClr val="tx1"/>
                  </a:solidFill>
                  <a:latin typeface="Times New Roman" panose="02020603050405020304" pitchFamily="18" charset="0"/>
                  <a:cs typeface="Times New Roman" panose="02020603050405020304" pitchFamily="18" charset="0"/>
                </a:rPr>
                <a:t>Vorticity contours  </a:t>
              </a:r>
              <a:endParaRPr lang="en-IN" sz="2000" dirty="0">
                <a:solidFill>
                  <a:schemeClr val="tx1"/>
                </a:solidFill>
                <a:latin typeface="Times New Roman" panose="02020603050405020304" pitchFamily="18" charset="0"/>
                <a:cs typeface="Times New Roman" panose="02020603050405020304" pitchFamily="18" charset="0"/>
              </a:endParaRPr>
            </a:p>
          </p:txBody>
        </p:sp>
      </p:gr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9021" b="6073"/>
          <a:stretch/>
        </p:blipFill>
        <p:spPr>
          <a:xfrm>
            <a:off x="268513" y="3396879"/>
            <a:ext cx="4476656" cy="2772282"/>
          </a:xfrm>
          <a:prstGeom prst="rect">
            <a:avLst/>
          </a:prstGeom>
        </p:spPr>
      </p:pic>
      <p:sp>
        <p:nvSpPr>
          <p:cNvPr id="16" name="TextBox 15"/>
          <p:cNvSpPr txBox="1"/>
          <p:nvPr/>
        </p:nvSpPr>
        <p:spPr>
          <a:xfrm>
            <a:off x="805426" y="6194986"/>
            <a:ext cx="3808999"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IN" sz="2000" dirty="0" smtClean="0">
                <a:solidFill>
                  <a:schemeClr val="tx1"/>
                </a:solidFill>
                <a:latin typeface="Times New Roman" panose="02020603050405020304" pitchFamily="18" charset="0"/>
                <a:cs typeface="Times New Roman" panose="02020603050405020304" pitchFamily="18" charset="0"/>
              </a:rPr>
              <a:t>NACA 0015 created in CATIA  </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33574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504" y="405805"/>
            <a:ext cx="4640325" cy="3722867"/>
          </a:xfrm>
          <a:prstGeom prst="rect">
            <a:avLst/>
          </a:prstGeom>
        </p:spPr>
      </p:pic>
      <p:sp>
        <p:nvSpPr>
          <p:cNvPr id="4" name="TextBox 3"/>
          <p:cNvSpPr txBox="1"/>
          <p:nvPr/>
        </p:nvSpPr>
        <p:spPr>
          <a:xfrm>
            <a:off x="724597" y="4161754"/>
            <a:ext cx="4181232"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IN" sz="2000" dirty="0" smtClean="0">
                <a:solidFill>
                  <a:schemeClr val="tx1"/>
                </a:solidFill>
                <a:latin typeface="Times New Roman" panose="02020603050405020304" pitchFamily="18" charset="0"/>
                <a:cs typeface="Times New Roman" panose="02020603050405020304" pitchFamily="18" charset="0"/>
              </a:rPr>
              <a:t>Creation of rotating </a:t>
            </a:r>
            <a:r>
              <a:rPr lang="en-IN" sz="2000" dirty="0" err="1" smtClean="0">
                <a:solidFill>
                  <a:schemeClr val="tx1"/>
                </a:solidFill>
                <a:latin typeface="Times New Roman" panose="02020603050405020304" pitchFamily="18" charset="0"/>
                <a:cs typeface="Times New Roman" panose="02020603050405020304" pitchFamily="18" charset="0"/>
              </a:rPr>
              <a:t>airfoil</a:t>
            </a:r>
            <a:r>
              <a:rPr lang="en-IN" sz="2000" dirty="0" smtClean="0">
                <a:solidFill>
                  <a:schemeClr val="tx1"/>
                </a:solidFill>
                <a:latin typeface="Times New Roman" panose="02020603050405020304" pitchFamily="18" charset="0"/>
                <a:cs typeface="Times New Roman" panose="02020603050405020304" pitchFamily="18" charset="0"/>
              </a:rPr>
              <a:t> geometry  </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3086" t="14661" r="601" b="11908"/>
          <a:stretch/>
        </p:blipFill>
        <p:spPr>
          <a:xfrm>
            <a:off x="5080001" y="521919"/>
            <a:ext cx="6639198" cy="3440481"/>
          </a:xfrm>
          <a:prstGeom prst="rect">
            <a:avLst/>
          </a:prstGeom>
        </p:spPr>
      </p:pic>
      <p:sp>
        <p:nvSpPr>
          <p:cNvPr id="6" name="TextBox 5"/>
          <p:cNvSpPr txBox="1"/>
          <p:nvPr/>
        </p:nvSpPr>
        <p:spPr>
          <a:xfrm>
            <a:off x="6711740" y="4202418"/>
            <a:ext cx="4181232"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IN" sz="2000" dirty="0" smtClean="0">
                <a:solidFill>
                  <a:schemeClr val="tx1"/>
                </a:solidFill>
                <a:latin typeface="Times New Roman" panose="02020603050405020304" pitchFamily="18" charset="0"/>
                <a:cs typeface="Times New Roman" panose="02020603050405020304" pitchFamily="18" charset="0"/>
              </a:rPr>
              <a:t>Creation of meshing of rotating </a:t>
            </a:r>
            <a:r>
              <a:rPr lang="en-IN" sz="2000" dirty="0" err="1" smtClean="0">
                <a:solidFill>
                  <a:schemeClr val="tx1"/>
                </a:solidFill>
                <a:latin typeface="Times New Roman" panose="02020603050405020304" pitchFamily="18" charset="0"/>
                <a:cs typeface="Times New Roman" panose="02020603050405020304" pitchFamily="18" charset="0"/>
              </a:rPr>
              <a:t>airfoil</a:t>
            </a:r>
            <a:r>
              <a:rPr lang="en-IN" sz="2000" dirty="0" smtClean="0">
                <a:solidFill>
                  <a:schemeClr val="tx1"/>
                </a:solidFill>
                <a:latin typeface="Times New Roman" panose="02020603050405020304" pitchFamily="18" charset="0"/>
                <a:cs typeface="Times New Roman" panose="02020603050405020304" pitchFamily="18" charset="0"/>
              </a:rPr>
              <a:t> </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63898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152400" y="1367535"/>
                <a:ext cx="11938000" cy="564910"/>
              </a:xfrm>
            </p:spPr>
            <p:txBody>
              <a:bodyPr>
                <a:normAutofit fontScale="90000"/>
              </a:bodyPr>
              <a:lstStyle/>
              <a:p>
                <a:pPr algn="l"/>
                <a:r>
                  <a:rPr lang="en-IN" dirty="0" smtClean="0">
                    <a:solidFill>
                      <a:schemeClr val="tx1"/>
                    </a:solidFill>
                  </a:rPr>
                  <a:t>Analysis is carried out on atmospheric conditions of Earth at Low Reynold’s number of </a:t>
                </a:r>
                <a14:m>
                  <m:oMath xmlns:m="http://schemas.openxmlformats.org/officeDocument/2006/math">
                    <m:sSup>
                      <m:sSupPr>
                        <m:ctrlPr>
                          <a:rPr lang="en-IN" i="1" smtClean="0">
                            <a:solidFill>
                              <a:schemeClr val="tx1"/>
                            </a:solidFill>
                            <a:latin typeface="Cambria Math" panose="02040503050406030204" pitchFamily="18" charset="0"/>
                          </a:rPr>
                        </m:ctrlPr>
                      </m:sSupPr>
                      <m:e>
                        <m:r>
                          <a:rPr lang="en-IN" b="0" i="1" smtClean="0">
                            <a:solidFill>
                              <a:schemeClr val="tx1"/>
                            </a:solidFill>
                            <a:latin typeface="Cambria Math" panose="02040503050406030204" pitchFamily="18" charset="0"/>
                          </a:rPr>
                          <m:t>10</m:t>
                        </m:r>
                      </m:e>
                      <m:sup>
                        <m:r>
                          <a:rPr lang="en-IN" b="0" i="1" smtClean="0">
                            <a:solidFill>
                              <a:schemeClr val="tx1"/>
                            </a:solidFill>
                            <a:latin typeface="Cambria Math" panose="02040503050406030204" pitchFamily="18" charset="0"/>
                          </a:rPr>
                          <m:t>5</m:t>
                        </m:r>
                      </m:sup>
                    </m:sSup>
                  </m:oMath>
                </a14:m>
                <a:r>
                  <a:rPr lang="en-IN" dirty="0" smtClean="0">
                    <a:solidFill>
                      <a:schemeClr val="tx1"/>
                    </a:solidFill>
                  </a:rPr>
                  <a:t>, at a velocity of 15 m/s and a rotational velocity of </a:t>
                </a:r>
                <a:r>
                  <a:rPr lang="el-GR" dirty="0" smtClean="0">
                    <a:solidFill>
                      <a:schemeClr val="tx1"/>
                    </a:solidFill>
                  </a:rPr>
                  <a:t>ω</a:t>
                </a:r>
                <a:r>
                  <a:rPr lang="en-IN" dirty="0" smtClean="0">
                    <a:solidFill>
                      <a:schemeClr val="tx1"/>
                    </a:solidFill>
                  </a:rPr>
                  <a:t>= 15 rad/sec  </a:t>
                </a:r>
                <a:endParaRPr lang="en-IN" dirty="0">
                  <a:solidFill>
                    <a:schemeClr val="tx1"/>
                  </a:solidFill>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152400" y="1367535"/>
                <a:ext cx="11938000" cy="564910"/>
              </a:xfrm>
              <a:blipFill rotWithShape="0">
                <a:blip r:embed="rId2"/>
                <a:stretch>
                  <a:fillRect l="-1277" t="-101075" b="-123656"/>
                </a:stretch>
              </a:blipFill>
            </p:spPr>
            <p:txBody>
              <a:bodyPr/>
              <a:lstStyle/>
              <a:p>
                <a:r>
                  <a:rPr lang="en-IN">
                    <a:noFill/>
                  </a:rPr>
                  <a:t> </a:t>
                </a:r>
              </a:p>
            </p:txBody>
          </p:sp>
        </mc:Fallback>
      </mc:AlternateContent>
      <p:sp>
        <p:nvSpPr>
          <p:cNvPr id="3" name="Title 1"/>
          <p:cNvSpPr txBox="1">
            <a:spLocks/>
          </p:cNvSpPr>
          <p:nvPr/>
        </p:nvSpPr>
        <p:spPr>
          <a:xfrm>
            <a:off x="152400" y="345999"/>
            <a:ext cx="12192000" cy="564910"/>
          </a:xfrm>
          <a:prstGeom prst="rect">
            <a:avLst/>
          </a:prstGeom>
        </p:spPr>
        <p:txBody>
          <a:bodyPr vert="horz" lIns="91438" tIns="45719" rIns="91438" bIns="45719" rtlCol="0" anchor="ctr">
            <a:normAutofit fontScale="90000" lnSpcReduction="10000"/>
          </a:bodyPr>
          <a:lstStyle>
            <a:lvl1pPr algn="ctr" defTabSz="457189" rtl="0" eaLnBrk="1" latinLnBrk="0" hangingPunct="1">
              <a:spcBef>
                <a:spcPct val="0"/>
              </a:spcBef>
              <a:buNone/>
              <a:defRPr sz="3600" b="0" kern="1200">
                <a:solidFill>
                  <a:schemeClr val="tx1">
                    <a:lumMod val="65000"/>
                    <a:lumOff val="35000"/>
                  </a:schemeClr>
                </a:solidFill>
                <a:latin typeface="+mn-lt"/>
                <a:ea typeface="+mj-ea"/>
                <a:cs typeface="+mj-cs"/>
              </a:defRPr>
            </a:lvl1pPr>
          </a:lstStyle>
          <a:p>
            <a:r>
              <a:rPr lang="en-IN" b="1" smtClean="0"/>
              <a:t>Results obtained </a:t>
            </a:r>
            <a:endParaRPr lang="en-IN"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485" y="2389071"/>
            <a:ext cx="5921829" cy="4441372"/>
          </a:xfrm>
          <a:prstGeom prst="rect">
            <a:avLst/>
          </a:prstGeom>
        </p:spPr>
      </p:pic>
      <p:sp>
        <p:nvSpPr>
          <p:cNvPr id="6" name="TextBox 5"/>
          <p:cNvSpPr txBox="1"/>
          <p:nvPr/>
        </p:nvSpPr>
        <p:spPr>
          <a:xfrm>
            <a:off x="4157783" y="2389071"/>
            <a:ext cx="4181232"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IN" sz="2000" dirty="0" smtClean="0">
                <a:solidFill>
                  <a:schemeClr val="tx1"/>
                </a:solidFill>
                <a:latin typeface="Times New Roman" panose="02020603050405020304" pitchFamily="18" charset="0"/>
                <a:cs typeface="Times New Roman" panose="02020603050405020304" pitchFamily="18" charset="0"/>
              </a:rPr>
              <a:t>Variation of static pressure </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05945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4454"/>
            <a:ext cx="12192000" cy="564910"/>
          </a:xfrm>
        </p:spPr>
        <p:txBody>
          <a:bodyPr>
            <a:normAutofit fontScale="90000"/>
          </a:bodyPr>
          <a:lstStyle/>
          <a:p>
            <a:r>
              <a:rPr lang="en-IN" b="1" dirty="0" smtClean="0"/>
              <a:t>Results </a:t>
            </a:r>
            <a:endParaRPr lang="en-IN"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7015" y="1358938"/>
            <a:ext cx="5837271" cy="329880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23" y="1357685"/>
            <a:ext cx="5856577" cy="3298807"/>
          </a:xfrm>
          <a:prstGeom prst="rect">
            <a:avLst/>
          </a:prstGeom>
        </p:spPr>
      </p:pic>
      <p:sp>
        <p:nvSpPr>
          <p:cNvPr id="5" name="TextBox 4"/>
          <p:cNvSpPr txBox="1"/>
          <p:nvPr/>
        </p:nvSpPr>
        <p:spPr>
          <a:xfrm>
            <a:off x="3817284" y="5903965"/>
            <a:ext cx="4181232"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IN" sz="2000" dirty="0" smtClean="0">
                <a:solidFill>
                  <a:schemeClr val="tx1"/>
                </a:solidFill>
                <a:latin typeface="Times New Roman" panose="02020603050405020304" pitchFamily="18" charset="0"/>
                <a:cs typeface="Times New Roman" panose="02020603050405020304" pitchFamily="18" charset="0"/>
              </a:rPr>
              <a:t>Variation of vorticity</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138811" y="4755509"/>
            <a:ext cx="4181232"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IN" sz="2000" dirty="0" smtClean="0">
                <a:solidFill>
                  <a:schemeClr val="tx1"/>
                </a:solidFill>
                <a:latin typeface="Times New Roman" panose="02020603050405020304" pitchFamily="18" charset="0"/>
                <a:cs typeface="Times New Roman" panose="02020603050405020304" pitchFamily="18" charset="0"/>
              </a:rPr>
              <a:t>AOA: 17.8 </a:t>
            </a:r>
            <a:r>
              <a:rPr lang="en-IN" sz="2000" dirty="0" smtClean="0">
                <a:solidFill>
                  <a:schemeClr val="tx1"/>
                </a:solidFill>
                <a:latin typeface="Calibri" panose="020F0502020204030204" pitchFamily="34" charset="0"/>
                <a:cs typeface="Times New Roman" panose="02020603050405020304" pitchFamily="18" charset="0"/>
              </a:rPr>
              <a:t>°</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7329155" y="4755509"/>
            <a:ext cx="4181232"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IN" sz="2000" dirty="0" smtClean="0">
                <a:solidFill>
                  <a:schemeClr val="tx1"/>
                </a:solidFill>
                <a:latin typeface="Times New Roman" panose="02020603050405020304" pitchFamily="18" charset="0"/>
                <a:cs typeface="Times New Roman" panose="02020603050405020304" pitchFamily="18" charset="0"/>
              </a:rPr>
              <a:t>AOA: 19.7 </a:t>
            </a:r>
            <a:r>
              <a:rPr lang="en-IN" sz="2000" dirty="0" smtClean="0">
                <a:solidFill>
                  <a:schemeClr val="tx1"/>
                </a:solidFill>
                <a:latin typeface="Calibri" panose="020F0502020204030204" pitchFamily="34" charset="0"/>
                <a:cs typeface="Times New Roman" panose="02020603050405020304" pitchFamily="18" charset="0"/>
              </a:rPr>
              <a:t>°</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177795" y="748414"/>
            <a:ext cx="4181232"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IN" sz="2000" dirty="0" smtClean="0">
                <a:solidFill>
                  <a:schemeClr val="tx1"/>
                </a:solidFill>
                <a:latin typeface="Times New Roman" panose="02020603050405020304" pitchFamily="18" charset="0"/>
                <a:cs typeface="Times New Roman" panose="02020603050405020304" pitchFamily="18" charset="0"/>
              </a:rPr>
              <a:t>Time step-up = 0.02 seconds</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793054" y="834411"/>
            <a:ext cx="4181232"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IN" sz="2000" dirty="0" smtClean="0">
                <a:solidFill>
                  <a:schemeClr val="tx1"/>
                </a:solidFill>
                <a:latin typeface="Times New Roman" panose="02020603050405020304" pitchFamily="18" charset="0"/>
                <a:cs typeface="Times New Roman" panose="02020603050405020304" pitchFamily="18" charset="0"/>
              </a:rPr>
              <a:t>Time step-up = 0.023 seconds </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87706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8114"/>
            <a:ext cx="12192000" cy="564910"/>
          </a:xfrm>
        </p:spPr>
        <p:txBody>
          <a:bodyPr>
            <a:normAutofit fontScale="90000"/>
          </a:bodyPr>
          <a:lstStyle/>
          <a:p>
            <a:r>
              <a:rPr lang="en-IN" b="1" dirty="0" smtClean="0"/>
              <a:t>Results obtained </a:t>
            </a:r>
            <a:endParaRPr lang="en-IN"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462" y="1330463"/>
            <a:ext cx="5614424" cy="356652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27" y="1321779"/>
            <a:ext cx="6154058" cy="3566520"/>
          </a:xfrm>
          <a:prstGeom prst="rect">
            <a:avLst/>
          </a:prstGeom>
        </p:spPr>
      </p:pic>
      <p:sp>
        <p:nvSpPr>
          <p:cNvPr id="5" name="TextBox 4"/>
          <p:cNvSpPr txBox="1"/>
          <p:nvPr/>
        </p:nvSpPr>
        <p:spPr>
          <a:xfrm>
            <a:off x="1167840" y="5005954"/>
            <a:ext cx="4181232"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IN" sz="2000" dirty="0" smtClean="0">
                <a:solidFill>
                  <a:schemeClr val="tx1"/>
                </a:solidFill>
                <a:latin typeface="Times New Roman" panose="02020603050405020304" pitchFamily="18" charset="0"/>
                <a:cs typeface="Times New Roman" panose="02020603050405020304" pitchFamily="18" charset="0"/>
              </a:rPr>
              <a:t>AOA: 21.4</a:t>
            </a:r>
            <a:r>
              <a:rPr lang="en-IN" sz="2000" dirty="0" smtClean="0">
                <a:solidFill>
                  <a:schemeClr val="tx1"/>
                </a:solidFill>
                <a:latin typeface="Calibri" panose="020F0502020204030204" pitchFamily="34" charset="0"/>
                <a:cs typeface="Times New Roman" panose="02020603050405020304" pitchFamily="18" charset="0"/>
              </a:rPr>
              <a:t>°</a:t>
            </a:r>
            <a:r>
              <a:rPr lang="en-IN" sz="2000" dirty="0" smtClean="0">
                <a:solidFill>
                  <a:schemeClr val="tx1"/>
                </a:solidFill>
                <a:latin typeface="Times New Roman" panose="02020603050405020304" pitchFamily="18" charset="0"/>
                <a:cs typeface="Times New Roman" panose="02020603050405020304" pitchFamily="18" charset="0"/>
              </a:rPr>
              <a:t> </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3831212" y="5887013"/>
            <a:ext cx="4181232"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IN" sz="2000" dirty="0" smtClean="0">
                <a:solidFill>
                  <a:schemeClr val="tx1"/>
                </a:solidFill>
                <a:latin typeface="Times New Roman" panose="02020603050405020304" pitchFamily="18" charset="0"/>
                <a:cs typeface="Times New Roman" panose="02020603050405020304" pitchFamily="18" charset="0"/>
              </a:rPr>
              <a:t>Variation of vorticity</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942868" y="731824"/>
            <a:ext cx="4181232"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IN" sz="2000" dirty="0" smtClean="0">
                <a:solidFill>
                  <a:schemeClr val="tx1"/>
                </a:solidFill>
                <a:latin typeface="Times New Roman" panose="02020603050405020304" pitchFamily="18" charset="0"/>
                <a:cs typeface="Times New Roman" panose="02020603050405020304" pitchFamily="18" charset="0"/>
              </a:rPr>
              <a:t>Time step – up: 0.025 seconds </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6908241" y="5005954"/>
            <a:ext cx="4181232"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IN" sz="2000" dirty="0" smtClean="0">
                <a:solidFill>
                  <a:schemeClr val="tx1"/>
                </a:solidFill>
                <a:latin typeface="Times New Roman" panose="02020603050405020304" pitchFamily="18" charset="0"/>
                <a:cs typeface="Times New Roman" panose="02020603050405020304" pitchFamily="18" charset="0"/>
              </a:rPr>
              <a:t>AOA: 24.06</a:t>
            </a:r>
            <a:r>
              <a:rPr lang="en-IN" sz="2000" dirty="0" smtClean="0">
                <a:solidFill>
                  <a:schemeClr val="tx1"/>
                </a:solidFill>
                <a:latin typeface="Calibri" panose="020F0502020204030204" pitchFamily="34" charset="0"/>
                <a:cs typeface="Times New Roman" panose="02020603050405020304" pitchFamily="18" charset="0"/>
              </a:rPr>
              <a:t>°</a:t>
            </a:r>
            <a:r>
              <a:rPr lang="en-IN" sz="2000" dirty="0" smtClean="0">
                <a:solidFill>
                  <a:schemeClr val="tx1"/>
                </a:solidFill>
                <a:latin typeface="Times New Roman" panose="02020603050405020304" pitchFamily="18" charset="0"/>
                <a:cs typeface="Times New Roman" panose="02020603050405020304" pitchFamily="18" charset="0"/>
              </a:rPr>
              <a:t> </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379954" y="731824"/>
            <a:ext cx="4181232"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IN" sz="2000" dirty="0" smtClean="0">
                <a:solidFill>
                  <a:schemeClr val="tx1"/>
                </a:solidFill>
                <a:latin typeface="Times New Roman" panose="02020603050405020304" pitchFamily="18" charset="0"/>
                <a:cs typeface="Times New Roman" panose="02020603050405020304" pitchFamily="18" charset="0"/>
              </a:rPr>
              <a:t>Time step – up: 0.028 seconds </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40977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512"/>
            <a:ext cx="12192000" cy="564910"/>
          </a:xfrm>
        </p:spPr>
        <p:txBody>
          <a:bodyPr>
            <a:normAutofit fontScale="90000"/>
          </a:bodyPr>
          <a:lstStyle/>
          <a:p>
            <a:r>
              <a:rPr lang="en-IN" b="1" dirty="0" smtClean="0"/>
              <a:t>Comparative study of vorticity </a:t>
            </a:r>
            <a:endParaRPr lang="en-IN" b="1" dirty="0"/>
          </a:p>
        </p:txBody>
      </p:sp>
      <p:grpSp>
        <p:nvGrpSpPr>
          <p:cNvPr id="6" name="Group 5"/>
          <p:cNvGrpSpPr/>
          <p:nvPr/>
        </p:nvGrpSpPr>
        <p:grpSpPr>
          <a:xfrm>
            <a:off x="2057367" y="1188583"/>
            <a:ext cx="7826862" cy="5154160"/>
            <a:chOff x="2478281" y="1188583"/>
            <a:chExt cx="7826862" cy="5154160"/>
          </a:xfrm>
        </p:grpSpPr>
        <p:pic>
          <p:nvPicPr>
            <p:cNvPr id="3" name="Picture 2"/>
            <p:cNvPicPr>
              <a:picLocks noChangeAspect="1"/>
            </p:cNvPicPr>
            <p:nvPr/>
          </p:nvPicPr>
          <p:blipFill>
            <a:blip r:embed="rId2"/>
            <a:stretch>
              <a:fillRect/>
            </a:stretch>
          </p:blipFill>
          <p:spPr>
            <a:xfrm>
              <a:off x="2478283" y="1188583"/>
              <a:ext cx="7826860" cy="1511074"/>
            </a:xfrm>
            <a:prstGeom prst="rect">
              <a:avLst/>
            </a:prstGeom>
          </p:spPr>
        </p:pic>
        <p:pic>
          <p:nvPicPr>
            <p:cNvPr id="4" name="Picture 3"/>
            <p:cNvPicPr>
              <a:picLocks noChangeAspect="1"/>
            </p:cNvPicPr>
            <p:nvPr/>
          </p:nvPicPr>
          <p:blipFill>
            <a:blip r:embed="rId3"/>
            <a:stretch>
              <a:fillRect/>
            </a:stretch>
          </p:blipFill>
          <p:spPr>
            <a:xfrm>
              <a:off x="2478283" y="2890817"/>
              <a:ext cx="7671638" cy="1634225"/>
            </a:xfrm>
            <a:prstGeom prst="rect">
              <a:avLst/>
            </a:prstGeom>
          </p:spPr>
        </p:pic>
        <p:pic>
          <p:nvPicPr>
            <p:cNvPr id="5" name="Picture 4"/>
            <p:cNvPicPr>
              <a:picLocks noChangeAspect="1"/>
            </p:cNvPicPr>
            <p:nvPr/>
          </p:nvPicPr>
          <p:blipFill>
            <a:blip r:embed="rId4"/>
            <a:stretch>
              <a:fillRect/>
            </a:stretch>
          </p:blipFill>
          <p:spPr>
            <a:xfrm>
              <a:off x="2478281" y="4716202"/>
              <a:ext cx="7826861" cy="1626541"/>
            </a:xfrm>
            <a:prstGeom prst="rect">
              <a:avLst/>
            </a:prstGeom>
          </p:spPr>
        </p:pic>
      </p:grpSp>
      <p:sp>
        <p:nvSpPr>
          <p:cNvPr id="7" name="TextBox 6"/>
          <p:cNvSpPr txBox="1"/>
          <p:nvPr/>
        </p:nvSpPr>
        <p:spPr>
          <a:xfrm>
            <a:off x="1185736" y="6341542"/>
            <a:ext cx="8698493" cy="384721"/>
          </a:xfrm>
          <a:prstGeom prst="rect">
            <a:avLst/>
          </a:prstGeom>
          <a:noFill/>
        </p:spPr>
        <p:txBody>
          <a:bodyPr wrap="square" rtlCol="0">
            <a:spAutoFit/>
          </a:bodyPr>
          <a:lstStyle/>
          <a:p>
            <a:pPr algn="ctr"/>
            <a:r>
              <a:rPr lang="en-IN" b="1" i="1" dirty="0" smtClean="0">
                <a:latin typeface="Times New Roman" panose="02020603050405020304" pitchFamily="18" charset="0"/>
                <a:cs typeface="Times New Roman" panose="02020603050405020304" pitchFamily="18" charset="0"/>
              </a:rPr>
              <a:t>Reference paper: Numerical Investigation of Dynamic stall Control</a:t>
            </a:r>
            <a:endParaRPr lang="en-IN"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13742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6398"/>
            <a:ext cx="12192000" cy="564910"/>
          </a:xfrm>
        </p:spPr>
        <p:txBody>
          <a:bodyPr>
            <a:normAutofit fontScale="90000"/>
          </a:bodyPr>
          <a:lstStyle/>
          <a:p>
            <a:r>
              <a:rPr lang="en-IN" b="1" dirty="0" smtClean="0"/>
              <a:t>Results obtained </a:t>
            </a:r>
            <a:endParaRPr lang="en-IN"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758510"/>
            <a:ext cx="6125029" cy="459377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72046"/>
            <a:ext cx="5921829" cy="4441372"/>
          </a:xfrm>
          <a:prstGeom prst="rect">
            <a:avLst/>
          </a:prstGeom>
        </p:spPr>
      </p:pic>
      <p:sp>
        <p:nvSpPr>
          <p:cNvPr id="5" name="TextBox 4"/>
          <p:cNvSpPr txBox="1"/>
          <p:nvPr/>
        </p:nvSpPr>
        <p:spPr>
          <a:xfrm>
            <a:off x="1276697" y="5686958"/>
            <a:ext cx="4181232"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IN" sz="2000" dirty="0" smtClean="0">
                <a:solidFill>
                  <a:schemeClr val="tx1"/>
                </a:solidFill>
                <a:latin typeface="Times New Roman" panose="02020603050405020304" pitchFamily="18" charset="0"/>
                <a:cs typeface="Times New Roman" panose="02020603050405020304" pitchFamily="18" charset="0"/>
              </a:rPr>
              <a:t>Velocity magnitude variation </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7546869" y="5513363"/>
            <a:ext cx="4181232"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IN" sz="2000" dirty="0" smtClean="0">
                <a:solidFill>
                  <a:schemeClr val="tx1"/>
                </a:solidFill>
                <a:latin typeface="Times New Roman" panose="02020603050405020304" pitchFamily="18" charset="0"/>
                <a:cs typeface="Times New Roman" panose="02020603050405020304" pitchFamily="18" charset="0"/>
              </a:rPr>
              <a:t>Variation of coefficient of pressure</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93723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4111"/>
            <a:ext cx="12192000" cy="564910"/>
          </a:xfrm>
        </p:spPr>
        <p:txBody>
          <a:bodyPr>
            <a:normAutofit fontScale="90000"/>
          </a:bodyPr>
          <a:lstStyle/>
          <a:p>
            <a:r>
              <a:rPr lang="en-IN" b="1" dirty="0" smtClean="0"/>
              <a:t>Results obtained </a:t>
            </a:r>
            <a:endParaRPr lang="en-IN"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115" y="1099022"/>
            <a:ext cx="6255658" cy="4691744"/>
          </a:xfrm>
          <a:prstGeom prst="rect">
            <a:avLst/>
          </a:prstGeom>
        </p:spPr>
      </p:pic>
      <p:sp>
        <p:nvSpPr>
          <p:cNvPr id="4" name="TextBox 3"/>
          <p:cNvSpPr txBox="1"/>
          <p:nvPr/>
        </p:nvSpPr>
        <p:spPr>
          <a:xfrm>
            <a:off x="4527897" y="5887013"/>
            <a:ext cx="4181232"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IN" sz="2000" dirty="0" smtClean="0">
                <a:solidFill>
                  <a:schemeClr val="tx1"/>
                </a:solidFill>
                <a:latin typeface="Times New Roman" panose="02020603050405020304" pitchFamily="18" charset="0"/>
                <a:cs typeface="Times New Roman" panose="02020603050405020304" pitchFamily="18" charset="0"/>
              </a:rPr>
              <a:t>Variation of turbulent kinetic energy</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59438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7026"/>
            <a:ext cx="12192000" cy="564910"/>
          </a:xfrm>
        </p:spPr>
        <p:txBody>
          <a:bodyPr>
            <a:normAutofit fontScale="90000"/>
          </a:bodyPr>
          <a:lstStyle/>
          <a:p>
            <a:r>
              <a:rPr lang="en-IN" b="1" u="sng" dirty="0" smtClean="0"/>
              <a:t>References </a:t>
            </a:r>
            <a:endParaRPr lang="en-IN" b="1" u="sng" dirty="0"/>
          </a:p>
        </p:txBody>
      </p:sp>
      <p:sp>
        <p:nvSpPr>
          <p:cNvPr id="3" name="TextBox 2"/>
          <p:cNvSpPr txBox="1"/>
          <p:nvPr/>
        </p:nvSpPr>
        <p:spPr>
          <a:xfrm>
            <a:off x="425354" y="1052879"/>
            <a:ext cx="11598323" cy="5262979"/>
          </a:xfrm>
          <a:prstGeom prst="rect">
            <a:avLst/>
          </a:prstGeom>
          <a:noFill/>
        </p:spPr>
        <p:txBody>
          <a:bodyPr wrap="square" rtlCol="0">
            <a:spAutoFit/>
          </a:bodyPr>
          <a:lstStyle/>
          <a:p>
            <a:r>
              <a:rPr lang="en-IN" sz="2400" dirty="0" smtClean="0"/>
              <a:t>[1] </a:t>
            </a:r>
            <a:r>
              <a:rPr lang="en-IN" sz="2400" dirty="0"/>
              <a:t>Mehta, U. B., 1978, ‘</a:t>
            </a:r>
            <a:r>
              <a:rPr lang="en-IN" sz="2400" i="1" dirty="0"/>
              <a:t>Dynamic Stall of an Oscillating Airfoil</a:t>
            </a:r>
            <a:r>
              <a:rPr lang="en-IN" sz="2400" dirty="0"/>
              <a:t> ‘, AGARD Unsteady Aerodynamics, pp. </a:t>
            </a:r>
            <a:r>
              <a:rPr lang="en-IN" sz="2400" dirty="0" smtClean="0"/>
              <a:t>1-32</a:t>
            </a:r>
          </a:p>
          <a:p>
            <a:endParaRPr lang="en-IN" sz="2400" dirty="0"/>
          </a:p>
          <a:p>
            <a:r>
              <a:rPr lang="en-IN" sz="2400" dirty="0" smtClean="0"/>
              <a:t>[2] </a:t>
            </a:r>
            <a:r>
              <a:rPr lang="en-IN" sz="2400" dirty="0" err="1"/>
              <a:t>Tuncer</a:t>
            </a:r>
            <a:r>
              <a:rPr lang="en-IN" sz="2400" dirty="0"/>
              <a:t>, I., Wu, J., Wang, C., 1990, ‘</a:t>
            </a:r>
            <a:r>
              <a:rPr lang="en-IN" sz="2400" i="1" dirty="0"/>
              <a:t>Theoretical and Numerical Studies of Oscillating </a:t>
            </a:r>
            <a:r>
              <a:rPr lang="en-IN" sz="2400" i="1" dirty="0" err="1"/>
              <a:t>Airfoils</a:t>
            </a:r>
            <a:r>
              <a:rPr lang="en-IN" sz="2400" dirty="0" err="1"/>
              <a:t>’</a:t>
            </a:r>
            <a:r>
              <a:rPr lang="en-IN" sz="2400" dirty="0"/>
              <a:t> AIAA Journal, 28(9), pp. </a:t>
            </a:r>
            <a:r>
              <a:rPr lang="en-IN" sz="2400" dirty="0" smtClean="0"/>
              <a:t>1615-1624</a:t>
            </a:r>
          </a:p>
          <a:p>
            <a:endParaRPr lang="en-IN" sz="2400" dirty="0"/>
          </a:p>
          <a:p>
            <a:r>
              <a:rPr lang="en-IN" sz="2400" dirty="0" smtClean="0"/>
              <a:t>[3] </a:t>
            </a:r>
            <a:r>
              <a:rPr lang="en-IN" sz="2400" dirty="0" err="1"/>
              <a:t>Ekaterinaris</a:t>
            </a:r>
            <a:r>
              <a:rPr lang="en-IN" sz="2400" dirty="0"/>
              <a:t>, J., 1989, ‘</a:t>
            </a:r>
            <a:r>
              <a:rPr lang="en-IN" sz="2400" i="1" dirty="0"/>
              <a:t>Compressible Studies on Dynamic Stall</a:t>
            </a:r>
            <a:r>
              <a:rPr lang="en-IN" sz="2400" dirty="0"/>
              <a:t>’ AIAA 27th Aerospace Sciences Meeting Reno, </a:t>
            </a:r>
            <a:r>
              <a:rPr lang="en-IN" sz="2400" dirty="0" smtClean="0"/>
              <a:t>NV</a:t>
            </a:r>
          </a:p>
          <a:p>
            <a:endParaRPr lang="en-IN" sz="2400" dirty="0"/>
          </a:p>
          <a:p>
            <a:r>
              <a:rPr lang="en-IN" sz="2400" dirty="0" smtClean="0"/>
              <a:t>[4] </a:t>
            </a:r>
            <a:r>
              <a:rPr lang="en-IN" sz="2400" dirty="0"/>
              <a:t>Fung, K.-Y., and </a:t>
            </a:r>
            <a:r>
              <a:rPr lang="en-IN" sz="2400" dirty="0" err="1"/>
              <a:t>Carr</a:t>
            </a:r>
            <a:r>
              <a:rPr lang="en-IN" sz="2400" dirty="0"/>
              <a:t>, L., 1991, ‘</a:t>
            </a:r>
            <a:r>
              <a:rPr lang="en-IN" sz="2400" i="1" dirty="0"/>
              <a:t>Effects of Compressibility on Dynamic Stall,</a:t>
            </a:r>
            <a:r>
              <a:rPr lang="en-IN" sz="2400" dirty="0"/>
              <a:t>’ AIAA journal, 29(2), pp. </a:t>
            </a:r>
            <a:r>
              <a:rPr lang="en-IN" sz="2400" dirty="0" smtClean="0"/>
              <a:t>306-308</a:t>
            </a:r>
          </a:p>
          <a:p>
            <a:endParaRPr lang="en-IN" sz="2400" dirty="0"/>
          </a:p>
          <a:p>
            <a:r>
              <a:rPr lang="en-IN" sz="2400" dirty="0" smtClean="0"/>
              <a:t>[5] </a:t>
            </a:r>
            <a:r>
              <a:rPr lang="en-IN" sz="2400" dirty="0"/>
              <a:t>Pietro </a:t>
            </a:r>
            <a:r>
              <a:rPr lang="en-IN" sz="2400" dirty="0" err="1"/>
              <a:t>Catalano,Renato</a:t>
            </a:r>
            <a:r>
              <a:rPr lang="en-IN" sz="2400" dirty="0"/>
              <a:t> </a:t>
            </a:r>
            <a:r>
              <a:rPr lang="en-IN" sz="2400" dirty="0" err="1"/>
              <a:t>Tognaccini</a:t>
            </a:r>
            <a:r>
              <a:rPr lang="en-IN" sz="2400" dirty="0"/>
              <a:t>, ‘</a:t>
            </a:r>
            <a:r>
              <a:rPr lang="en-IN" sz="2400" i="1" dirty="0"/>
              <a:t>Large Eddy Simulation of the flow around SD 7003 Airfoil</a:t>
            </a:r>
            <a:r>
              <a:rPr lang="en-IN" sz="2400" dirty="0"/>
              <a:t>’, Fluid Dynamics Laboratory, C.I.R.A, Italy</a:t>
            </a:r>
          </a:p>
        </p:txBody>
      </p:sp>
    </p:spTree>
    <p:extLst>
      <p:ext uri="{BB962C8B-B14F-4D97-AF65-F5344CB8AC3E}">
        <p14:creationId xmlns:p14="http://schemas.microsoft.com/office/powerpoint/2010/main" val="17211783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125" y="963639"/>
            <a:ext cx="12192000" cy="564910"/>
          </a:xfrm>
        </p:spPr>
        <p:txBody>
          <a:bodyPr>
            <a:normAutofit fontScale="90000"/>
          </a:bodyPr>
          <a:lstStyle/>
          <a:p>
            <a:r>
              <a:rPr lang="en-US" sz="6700" b="1" u="sng" dirty="0" smtClean="0"/>
              <a:t>AIM OF THE PROJECT:-</a:t>
            </a:r>
            <a:r>
              <a:rPr lang="en-US" dirty="0" smtClean="0"/>
              <a:t/>
            </a:r>
            <a:br>
              <a:rPr lang="en-US" dirty="0" smtClean="0"/>
            </a:br>
            <a:endParaRPr lang="en-US" dirty="0"/>
          </a:p>
        </p:txBody>
      </p:sp>
      <p:sp>
        <p:nvSpPr>
          <p:cNvPr id="6" name="TextBox 5"/>
          <p:cNvSpPr txBox="1"/>
          <p:nvPr/>
        </p:nvSpPr>
        <p:spPr>
          <a:xfrm>
            <a:off x="382137" y="1495860"/>
            <a:ext cx="11809863" cy="2123658"/>
          </a:xfrm>
          <a:prstGeom prst="rect">
            <a:avLst/>
          </a:prstGeom>
          <a:noFill/>
        </p:spPr>
        <p:txBody>
          <a:bodyPr wrap="square" rtlCol="0">
            <a:spAutoFit/>
          </a:bodyPr>
          <a:lstStyle/>
          <a:p>
            <a:r>
              <a:rPr lang="en-IN" sz="4400" b="1" i="1" dirty="0" smtClean="0"/>
              <a:t>To conduct dynamic stall characteristics of Low Reynolds Number in Martian Atmosphere in Martian atmosphere……</a:t>
            </a:r>
            <a:endParaRPr lang="en-US" sz="4400" b="1" i="1" dirty="0"/>
          </a:p>
        </p:txBody>
      </p:sp>
    </p:spTree>
    <p:extLst>
      <p:ext uri="{BB962C8B-B14F-4D97-AF65-F5344CB8AC3E}">
        <p14:creationId xmlns:p14="http://schemas.microsoft.com/office/powerpoint/2010/main" val="872419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87423F-66EE-4A69-ABEB-0D8E62C3DCF9}"/>
              </a:ext>
            </a:extLst>
          </p:cNvPr>
          <p:cNvSpPr>
            <a:spLocks noGrp="1"/>
          </p:cNvSpPr>
          <p:nvPr>
            <p:ph type="title"/>
          </p:nvPr>
        </p:nvSpPr>
        <p:spPr>
          <a:xfrm>
            <a:off x="150126" y="402732"/>
            <a:ext cx="12192000" cy="564910"/>
          </a:xfrm>
        </p:spPr>
        <p:txBody>
          <a:bodyPr>
            <a:normAutofit fontScale="90000"/>
          </a:bodyPr>
          <a:lstStyle/>
          <a:p>
            <a:pPr algn="l"/>
            <a:r>
              <a:rPr lang="en-US" b="1" u="sng" dirty="0" smtClean="0"/>
              <a:t>WHY EXPLORE THE MARTIAN SURFACE ?</a:t>
            </a:r>
            <a:endParaRPr lang="en-US" b="1" u="sng" dirty="0"/>
          </a:p>
        </p:txBody>
      </p:sp>
      <p:sp>
        <p:nvSpPr>
          <p:cNvPr id="5" name="TextBox 4"/>
          <p:cNvSpPr txBox="1"/>
          <p:nvPr/>
        </p:nvSpPr>
        <p:spPr>
          <a:xfrm>
            <a:off x="150126" y="956688"/>
            <a:ext cx="11723426" cy="2677656"/>
          </a:xfrm>
          <a:prstGeom prst="rect">
            <a:avLst/>
          </a:prstGeom>
          <a:noFill/>
        </p:spPr>
        <p:txBody>
          <a:bodyPr wrap="square" rtlCol="0">
            <a:spAutoFit/>
          </a:bodyPr>
          <a:lstStyle/>
          <a:p>
            <a:pPr marL="342900" indent="-342900">
              <a:buFont typeface="Wingdings" panose="05000000000000000000" pitchFamily="2" charset="2"/>
              <a:buChar char="Ø"/>
            </a:pPr>
            <a:r>
              <a:rPr lang="en-IN" sz="2400" dirty="0" smtClean="0"/>
              <a:t>The complex atmospheric conditions of Martian surface poses certain technical difficulties which needs to be taken into account in deciding the aerodynamic characteristics of the Martian airplane. </a:t>
            </a:r>
          </a:p>
          <a:p>
            <a:pPr marL="342900" indent="-342900">
              <a:buFont typeface="Wingdings" panose="05000000000000000000" pitchFamily="2" charset="2"/>
              <a:buChar char="Ø"/>
            </a:pPr>
            <a:r>
              <a:rPr lang="en-IN" sz="2400" dirty="0" smtClean="0"/>
              <a:t> </a:t>
            </a:r>
            <a:r>
              <a:rPr lang="en-IN" sz="2400" dirty="0"/>
              <a:t>For the design of the Martian aircraft a suitable </a:t>
            </a:r>
            <a:r>
              <a:rPr lang="en-IN" sz="2400" dirty="0" smtClean="0"/>
              <a:t>aerofoil </a:t>
            </a:r>
            <a:r>
              <a:rPr lang="en-IN" sz="2400" dirty="0"/>
              <a:t>needs to be selected that is able to produce </a:t>
            </a:r>
            <a:r>
              <a:rPr lang="en-IN" sz="2400" b="1" dirty="0"/>
              <a:t>sufficient lift to sustain its total weight and that is able to produce high lift to drag </a:t>
            </a:r>
            <a:r>
              <a:rPr lang="en-IN" sz="2400" b="1" dirty="0" smtClean="0"/>
              <a:t>ratio (L/D)</a:t>
            </a:r>
            <a:r>
              <a:rPr lang="en-IN" sz="2400" dirty="0" smtClean="0"/>
              <a:t>.</a:t>
            </a:r>
          </a:p>
          <a:p>
            <a:pPr marL="342900" indent="-342900">
              <a:buFont typeface="Wingdings" panose="05000000000000000000" pitchFamily="2" charset="2"/>
              <a:buChar char="Ø"/>
            </a:pPr>
            <a:r>
              <a:rPr lang="en-IN" sz="2400" dirty="0" smtClean="0"/>
              <a:t>In the project we will be dealing with </a:t>
            </a:r>
            <a:r>
              <a:rPr lang="en-IN" sz="2400" b="1" u="sng" dirty="0" smtClean="0"/>
              <a:t>Low </a:t>
            </a:r>
            <a:r>
              <a:rPr lang="en-IN" sz="2400" b="1" u="sng" dirty="0" smtClean="0"/>
              <a:t>Reynolds Number</a:t>
            </a:r>
            <a:r>
              <a:rPr lang="en-IN" sz="2400" dirty="0" smtClean="0"/>
              <a:t>. </a:t>
            </a:r>
            <a:endParaRPr lang="en-US" sz="2400" dirty="0"/>
          </a:p>
        </p:txBody>
      </p:sp>
      <p:pic>
        <p:nvPicPr>
          <p:cNvPr id="3" name="Picture 2"/>
          <p:cNvPicPr>
            <a:picLocks noChangeAspect="1"/>
          </p:cNvPicPr>
          <p:nvPr/>
        </p:nvPicPr>
        <p:blipFill>
          <a:blip r:embed="rId2"/>
          <a:stretch>
            <a:fillRect/>
          </a:stretch>
        </p:blipFill>
        <p:spPr>
          <a:xfrm>
            <a:off x="4770249" y="3586531"/>
            <a:ext cx="4396499" cy="3271469"/>
          </a:xfrm>
          <a:prstGeom prst="rect">
            <a:avLst/>
          </a:prstGeom>
        </p:spPr>
      </p:pic>
    </p:spTree>
    <p:extLst>
      <p:ext uri="{BB962C8B-B14F-4D97-AF65-F5344CB8AC3E}">
        <p14:creationId xmlns:p14="http://schemas.microsoft.com/office/powerpoint/2010/main" val="32914422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87423F-66EE-4A69-ABEB-0D8E62C3DCF9}"/>
              </a:ext>
            </a:extLst>
          </p:cNvPr>
          <p:cNvSpPr>
            <a:spLocks noGrp="1"/>
          </p:cNvSpPr>
          <p:nvPr>
            <p:ph type="title"/>
          </p:nvPr>
        </p:nvSpPr>
        <p:spPr>
          <a:xfrm>
            <a:off x="150126" y="402732"/>
            <a:ext cx="12192000" cy="564910"/>
          </a:xfrm>
        </p:spPr>
        <p:txBody>
          <a:bodyPr>
            <a:normAutofit fontScale="90000"/>
          </a:bodyPr>
          <a:lstStyle/>
          <a:p>
            <a:pPr algn="l"/>
            <a:r>
              <a:rPr lang="en-US" b="1" u="sng" dirty="0" smtClean="0"/>
              <a:t>INTRODUCTION:-</a:t>
            </a:r>
            <a:endParaRPr lang="en-US" b="1" u="sng" dirty="0"/>
          </a:p>
        </p:txBody>
      </p:sp>
      <p:sp>
        <p:nvSpPr>
          <p:cNvPr id="3" name="TextBox 2"/>
          <p:cNvSpPr txBox="1"/>
          <p:nvPr/>
        </p:nvSpPr>
        <p:spPr>
          <a:xfrm>
            <a:off x="150126" y="1414159"/>
            <a:ext cx="11805313" cy="3539430"/>
          </a:xfrm>
          <a:prstGeom prst="rect">
            <a:avLst/>
          </a:prstGeom>
          <a:noFill/>
        </p:spPr>
        <p:txBody>
          <a:bodyPr wrap="square" rtlCol="0">
            <a:spAutoFit/>
          </a:bodyPr>
          <a:lstStyle/>
          <a:p>
            <a:pPr marL="457200" indent="-457200">
              <a:buFont typeface="Wingdings" panose="05000000000000000000" pitchFamily="2" charset="2"/>
              <a:buChar char="Ø"/>
            </a:pPr>
            <a:r>
              <a:rPr lang="en-IN" sz="2800" dirty="0" smtClean="0"/>
              <a:t>It is a complex </a:t>
            </a:r>
            <a:r>
              <a:rPr lang="en-IN" sz="2800" dirty="0"/>
              <a:t>series of events that result in delay in stall on </a:t>
            </a:r>
            <a:r>
              <a:rPr lang="en-IN" sz="2800" dirty="0" smtClean="0"/>
              <a:t>aerofoils </a:t>
            </a:r>
            <a:r>
              <a:rPr lang="en-IN" sz="2800" dirty="0"/>
              <a:t>or </a:t>
            </a:r>
            <a:r>
              <a:rPr lang="en-IN" sz="2800" dirty="0" smtClean="0"/>
              <a:t>wings.</a:t>
            </a:r>
            <a:endParaRPr lang="en-IN" sz="2800" dirty="0"/>
          </a:p>
          <a:p>
            <a:pPr marL="457200" indent="-457200">
              <a:buFont typeface="Wingdings" panose="05000000000000000000" pitchFamily="2" charset="2"/>
              <a:buChar char="Ø"/>
            </a:pPr>
            <a:r>
              <a:rPr lang="en-US" sz="2800" dirty="0" smtClean="0"/>
              <a:t>A </a:t>
            </a:r>
            <a:r>
              <a:rPr lang="en-US" sz="2800" dirty="0"/>
              <a:t>non-linear unsteady aerodynamic effect that occurs when airfoils rapidly change the angle of </a:t>
            </a:r>
            <a:r>
              <a:rPr lang="en-US" sz="2800" dirty="0" smtClean="0"/>
              <a:t>attack.</a:t>
            </a:r>
          </a:p>
          <a:p>
            <a:pPr marL="457200" indent="-457200">
              <a:buFont typeface="Wingdings" panose="05000000000000000000" pitchFamily="2" charset="2"/>
              <a:buChar char="Ø"/>
            </a:pPr>
            <a:r>
              <a:rPr lang="en-US" sz="2800" dirty="0" smtClean="0"/>
              <a:t>The rapid change can cause a strong vortex to be shed from the leading edge of the airfoil and increases </a:t>
            </a:r>
            <a:r>
              <a:rPr lang="en-US" sz="2800" dirty="0"/>
              <a:t>the lift produced by the wing. As soon as it passes behind the trailing edge, however, the lift reduces dramatically, and the wing is in normal stall</a:t>
            </a:r>
            <a:r>
              <a:rPr lang="en-US" sz="2800" dirty="0" smtClean="0"/>
              <a:t>.</a:t>
            </a:r>
            <a:endParaRPr lang="en-US" dirty="0"/>
          </a:p>
        </p:txBody>
      </p:sp>
      <p:sp>
        <p:nvSpPr>
          <p:cNvPr id="4" name="TextBox 3"/>
          <p:cNvSpPr txBox="1"/>
          <p:nvPr/>
        </p:nvSpPr>
        <p:spPr>
          <a:xfrm>
            <a:off x="150126" y="849249"/>
            <a:ext cx="5213445" cy="646331"/>
          </a:xfrm>
          <a:prstGeom prst="rect">
            <a:avLst/>
          </a:prstGeom>
          <a:noFill/>
        </p:spPr>
        <p:txBody>
          <a:bodyPr wrap="square" rtlCol="0">
            <a:spAutoFit/>
          </a:bodyPr>
          <a:lstStyle/>
          <a:p>
            <a:r>
              <a:rPr lang="en-US" sz="3600" b="1" dirty="0" smtClean="0"/>
              <a:t>WHAT IS DYNAMIC STALL?</a:t>
            </a:r>
            <a:endParaRPr lang="en-US" sz="3600" b="1" dirty="0"/>
          </a:p>
        </p:txBody>
      </p:sp>
    </p:spTree>
    <p:extLst>
      <p:ext uri="{BB962C8B-B14F-4D97-AF65-F5344CB8AC3E}">
        <p14:creationId xmlns:p14="http://schemas.microsoft.com/office/powerpoint/2010/main" val="29834085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87423F-66EE-4A69-ABEB-0D8E62C3DCF9}"/>
              </a:ext>
            </a:extLst>
          </p:cNvPr>
          <p:cNvSpPr>
            <a:spLocks noGrp="1"/>
          </p:cNvSpPr>
          <p:nvPr>
            <p:ph type="title"/>
          </p:nvPr>
        </p:nvSpPr>
        <p:spPr>
          <a:xfrm>
            <a:off x="0" y="191867"/>
            <a:ext cx="12192000" cy="564910"/>
          </a:xfrm>
        </p:spPr>
        <p:txBody>
          <a:bodyPr>
            <a:normAutofit fontScale="90000"/>
          </a:bodyPr>
          <a:lstStyle/>
          <a:p>
            <a:r>
              <a:rPr lang="en-US" b="1" u="sng" dirty="0" smtClean="0"/>
              <a:t>FACTORS EFFECTING DYNAMIC STALL</a:t>
            </a:r>
            <a:endParaRPr lang="en-US" b="1" u="sng" dirty="0"/>
          </a:p>
        </p:txBody>
      </p:sp>
      <p:sp>
        <p:nvSpPr>
          <p:cNvPr id="5" name="TextBox 4"/>
          <p:cNvSpPr txBox="1"/>
          <p:nvPr/>
        </p:nvSpPr>
        <p:spPr>
          <a:xfrm>
            <a:off x="293428" y="702179"/>
            <a:ext cx="11750722" cy="2677656"/>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t>T</a:t>
            </a:r>
            <a:r>
              <a:rPr lang="en-IN" sz="2400" dirty="0" smtClean="0"/>
              <a:t>he </a:t>
            </a:r>
            <a:r>
              <a:rPr lang="en-IN" sz="2400" dirty="0"/>
              <a:t>factors such as </a:t>
            </a:r>
            <a:r>
              <a:rPr lang="en-IN" sz="2400" b="1" dirty="0"/>
              <a:t>Reynolds number, Mach </a:t>
            </a:r>
            <a:r>
              <a:rPr lang="en-IN" sz="2400" b="1" dirty="0" smtClean="0"/>
              <a:t>number and </a:t>
            </a:r>
            <a:r>
              <a:rPr lang="en-IN" sz="2400" b="1" dirty="0"/>
              <a:t>amplitude </a:t>
            </a:r>
            <a:r>
              <a:rPr lang="en-IN" sz="2400" b="1" dirty="0" smtClean="0"/>
              <a:t>affects </a:t>
            </a:r>
            <a:r>
              <a:rPr lang="en-IN" sz="2400" dirty="0"/>
              <a:t>this complex </a:t>
            </a:r>
            <a:r>
              <a:rPr lang="en-IN" sz="2400" dirty="0" smtClean="0"/>
              <a:t>phenomenon of dynamic stall.</a:t>
            </a:r>
          </a:p>
          <a:p>
            <a:pPr marL="285750" indent="-285750">
              <a:buFont typeface="Wingdings" panose="05000000000000000000" pitchFamily="2" charset="2"/>
              <a:buChar char="Ø"/>
            </a:pPr>
            <a:r>
              <a:rPr lang="en-US" sz="2400" dirty="0" smtClean="0"/>
              <a:t>For lower Reynolds number ,we will get laminar separation. In this case the flow separates from the surface of the object as if it is travelling on another surface. This is known as separation bubble in aerodynamics .</a:t>
            </a:r>
          </a:p>
          <a:p>
            <a:pPr marL="285750" indent="-285750">
              <a:buFont typeface="Wingdings" panose="05000000000000000000" pitchFamily="2" charset="2"/>
              <a:buChar char="Ø"/>
            </a:pPr>
            <a:r>
              <a:rPr lang="en-US" sz="2400" dirty="0" smtClean="0"/>
              <a:t>In the case of turbulent separation, the air will continue to rotate and stick to the object, separating later. This will delay stall considerably.</a:t>
            </a:r>
            <a:endParaRPr lang="en-US" sz="2400" dirty="0"/>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809925" y="3452379"/>
            <a:ext cx="5004022" cy="2707090"/>
          </a:xfrm>
          <a:prstGeom prst="rect">
            <a:avLst/>
          </a:prstGeom>
          <a:noFill/>
          <a:ln>
            <a:noFill/>
          </a:ln>
        </p:spPr>
      </p:pic>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6168789" y="3567175"/>
            <a:ext cx="5340824" cy="2434135"/>
          </a:xfrm>
          <a:prstGeom prst="rect">
            <a:avLst/>
          </a:prstGeom>
          <a:noFill/>
          <a:ln>
            <a:noFill/>
          </a:ln>
        </p:spPr>
      </p:pic>
      <p:sp>
        <p:nvSpPr>
          <p:cNvPr id="9" name="Text Box 7"/>
          <p:cNvSpPr txBox="1"/>
          <p:nvPr/>
        </p:nvSpPr>
        <p:spPr>
          <a:xfrm>
            <a:off x="814396" y="6190233"/>
            <a:ext cx="10708786" cy="466725"/>
          </a:xfrm>
          <a:prstGeom prst="rect">
            <a:avLst/>
          </a:prstGeom>
          <a:solidFill>
            <a:schemeClr val="accent6">
              <a:lumMod val="20000"/>
              <a:lumOff val="80000"/>
            </a:schemeClr>
          </a:solid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1800" b="1" dirty="0" smtClean="0">
                <a:effectLst/>
                <a:latin typeface="Times New Roman" panose="02020603050405020304" pitchFamily="18" charset="0"/>
                <a:ea typeface="Calibri" panose="020F0502020204030204" pitchFamily="34" charset="0"/>
                <a:cs typeface="Times New Roman" panose="02020603050405020304" pitchFamily="18" charset="0"/>
              </a:rPr>
              <a:t> Figure </a:t>
            </a:r>
            <a:r>
              <a:rPr lang="en-IN" sz="1800" b="1" dirty="0">
                <a:latin typeface="Times New Roman" panose="02020603050405020304" pitchFamily="18" charset="0"/>
                <a:ea typeface="Calibri" panose="020F0502020204030204" pitchFamily="34" charset="0"/>
                <a:cs typeface="Times New Roman" panose="02020603050405020304" pitchFamily="18" charset="0"/>
              </a:rPr>
              <a:t>1</a:t>
            </a:r>
            <a:r>
              <a:rPr lang="en-IN" sz="1800" b="1"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Formation of boundary layer due to (a) light dynamic stall (b) heavy stall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515946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8787"/>
            <a:ext cx="12192000" cy="564910"/>
          </a:xfrm>
        </p:spPr>
        <p:txBody>
          <a:bodyPr>
            <a:normAutofit fontScale="90000"/>
          </a:bodyPr>
          <a:lstStyle/>
          <a:p>
            <a:r>
              <a:rPr lang="en-IN" b="1" u="sng" dirty="0" smtClean="0"/>
              <a:t>Literature Review </a:t>
            </a:r>
            <a:endParaRPr lang="en-IN" b="1" u="sng" dirty="0"/>
          </a:p>
        </p:txBody>
      </p:sp>
      <p:sp>
        <p:nvSpPr>
          <p:cNvPr id="3" name="TextBox 2"/>
          <p:cNvSpPr txBox="1"/>
          <p:nvPr/>
        </p:nvSpPr>
        <p:spPr>
          <a:xfrm>
            <a:off x="422796" y="1241946"/>
            <a:ext cx="11346408" cy="5262979"/>
          </a:xfrm>
          <a:prstGeom prst="rect">
            <a:avLst/>
          </a:prstGeom>
          <a:noFill/>
        </p:spPr>
        <p:txBody>
          <a:bodyPr wrap="square" rtlCol="0">
            <a:spAutoFit/>
          </a:bodyPr>
          <a:lstStyle/>
          <a:p>
            <a:pPr marL="342900" indent="-342900">
              <a:buFont typeface="Wingdings" panose="05000000000000000000" pitchFamily="2" charset="2"/>
              <a:buChar char="Ø"/>
            </a:pPr>
            <a:r>
              <a:rPr lang="en-IN" sz="2400" dirty="0" smtClean="0"/>
              <a:t>Dynamic stall characteristics were studies by </a:t>
            </a:r>
            <a:r>
              <a:rPr lang="en-IN" sz="2400" i="1" dirty="0" smtClean="0"/>
              <a:t>Mehta[1]</a:t>
            </a:r>
            <a:r>
              <a:rPr lang="en-IN" sz="2400" dirty="0" smtClean="0"/>
              <a:t> at               for NACA 0012 airfoil at Low Reynolds number of the order of 5×10^3 and 10^4 at a reduced frequency of k = 0.25 and 0.50. The oscillatory motion was given by                            . This was the first numerical simulation of dynamic stall. </a:t>
            </a:r>
          </a:p>
          <a:p>
            <a:endParaRPr lang="en-IN" sz="2400" dirty="0" smtClean="0"/>
          </a:p>
          <a:p>
            <a:pPr marL="342900" indent="-342900">
              <a:buFont typeface="Wingdings" panose="05000000000000000000" pitchFamily="2" charset="2"/>
              <a:buChar char="Ø"/>
            </a:pPr>
            <a:r>
              <a:rPr lang="en-IN" sz="2400" dirty="0" smtClean="0"/>
              <a:t>   Laminar and turbulent incompressible dynamic stall characteristics were also studied numerically by </a:t>
            </a:r>
            <a:r>
              <a:rPr lang="en-IN" sz="2400" i="1" dirty="0" smtClean="0"/>
              <a:t>Wu[2]</a:t>
            </a:r>
            <a:r>
              <a:rPr lang="en-IN" sz="2400" dirty="0" smtClean="0"/>
              <a:t> using velocity – vorticity formulation for a NACA 0012 airfoil at reduced frequencies of k=0.1, 0.15 and 0.25.  It was concluded that the formation of leading edge vortex is delayed at higher AOA and reduced frequencies. </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smtClean="0"/>
              <a:t>Dynamic stall characteristics of a SSC- A09 </a:t>
            </a:r>
            <a:r>
              <a:rPr lang="en-IN" sz="2400" dirty="0" err="1" smtClean="0"/>
              <a:t>Sikrosky</a:t>
            </a:r>
            <a:r>
              <a:rPr lang="en-IN" sz="2400" dirty="0" smtClean="0"/>
              <a:t> airfoil was also investigated by </a:t>
            </a:r>
            <a:r>
              <a:rPr lang="en-IN" sz="2400" i="1" dirty="0" err="1" smtClean="0"/>
              <a:t>Ekaterinaris</a:t>
            </a:r>
            <a:r>
              <a:rPr lang="en-IN" sz="2400" i="1" dirty="0" smtClean="0"/>
              <a:t>[3]</a:t>
            </a:r>
            <a:r>
              <a:rPr lang="en-IN" sz="2400" dirty="0" smtClean="0"/>
              <a:t> for a turbulent flow using the implicit FDM scheme through </a:t>
            </a:r>
            <a:r>
              <a:rPr lang="en-IN" sz="2400" dirty="0" err="1" smtClean="0"/>
              <a:t>Navier</a:t>
            </a:r>
            <a:r>
              <a:rPr lang="en-IN" sz="2400" dirty="0" smtClean="0"/>
              <a:t> – Stokes Equations and turbulence closure was done using Baldwin Lomax algebraic model. </a:t>
            </a:r>
            <a:endParaRPr lang="en-IN" sz="2400" dirty="0"/>
          </a:p>
        </p:txBody>
      </p:sp>
      <p:sp>
        <p:nvSpPr>
          <p:cNvPr id="4" name="Rectangle 2"/>
          <p:cNvSpPr>
            <a:spLocks noChangeArrowheads="1"/>
          </p:cNvSpPr>
          <p:nvPr/>
        </p:nvSpPr>
        <p:spPr bwMode="auto">
          <a:xfrm>
            <a:off x="381569"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6" name="Object 5"/>
          <p:cNvGraphicFramePr>
            <a:graphicFrameLocks noChangeAspect="1"/>
          </p:cNvGraphicFramePr>
          <p:nvPr>
            <p:extLst>
              <p:ext uri="{D42A27DB-BD31-4B8C-83A1-F6EECF244321}">
                <p14:modId xmlns:p14="http://schemas.microsoft.com/office/powerpoint/2010/main" val="3435939225"/>
              </p:ext>
            </p:extLst>
          </p:nvPr>
        </p:nvGraphicFramePr>
        <p:xfrm>
          <a:off x="7942191" y="1322483"/>
          <a:ext cx="850900" cy="368300"/>
        </p:xfrm>
        <a:graphic>
          <a:graphicData uri="http://schemas.openxmlformats.org/presentationml/2006/ole">
            <mc:AlternateContent xmlns:mc="http://schemas.openxmlformats.org/markup-compatibility/2006">
              <mc:Choice xmlns:v="urn:schemas-microsoft-com:vml" Requires="v">
                <p:oleObj spid="_x0000_s1062" name="Equation" r:id="rId3" imgW="850680" imgH="368280" progId="Equation.DSMT4">
                  <p:embed/>
                </p:oleObj>
              </mc:Choice>
              <mc:Fallback>
                <p:oleObj name="Equation" r:id="rId3" imgW="850680" imgH="368280" progId="Equation.DSMT4">
                  <p:embed/>
                  <p:pic>
                    <p:nvPicPr>
                      <p:cNvPr id="0" name=""/>
                      <p:cNvPicPr>
                        <a:picLocks noChangeAspect="1" noChangeArrowheads="1"/>
                      </p:cNvPicPr>
                      <p:nvPr/>
                    </p:nvPicPr>
                    <p:blipFill>
                      <a:blip r:embed="rId4"/>
                      <a:srcRect/>
                      <a:stretch>
                        <a:fillRect/>
                      </a:stretch>
                    </p:blipFill>
                    <p:spPr bwMode="auto">
                      <a:xfrm>
                        <a:off x="7942191" y="1322483"/>
                        <a:ext cx="8509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8" name="Object 7"/>
          <p:cNvGraphicFramePr>
            <a:graphicFrameLocks noChangeAspect="1"/>
          </p:cNvGraphicFramePr>
          <p:nvPr>
            <p:extLst>
              <p:ext uri="{D42A27DB-BD31-4B8C-83A1-F6EECF244321}">
                <p14:modId xmlns:p14="http://schemas.microsoft.com/office/powerpoint/2010/main" val="4107908503"/>
              </p:ext>
            </p:extLst>
          </p:nvPr>
        </p:nvGraphicFramePr>
        <p:xfrm>
          <a:off x="7074895" y="2060575"/>
          <a:ext cx="1930400" cy="312738"/>
        </p:xfrm>
        <a:graphic>
          <a:graphicData uri="http://schemas.openxmlformats.org/presentationml/2006/ole">
            <mc:AlternateContent xmlns:mc="http://schemas.openxmlformats.org/markup-compatibility/2006">
              <mc:Choice xmlns:v="urn:schemas-microsoft-com:vml" Requires="v">
                <p:oleObj spid="_x0000_s1063" name="Equation" r:id="rId5" imgW="1930320" imgH="317160" progId="Equation.DSMT4">
                  <p:embed/>
                </p:oleObj>
              </mc:Choice>
              <mc:Fallback>
                <p:oleObj name="Equation" r:id="rId5" imgW="1930320" imgH="317160" progId="Equation.DSMT4">
                  <p:embed/>
                  <p:pic>
                    <p:nvPicPr>
                      <p:cNvPr id="0" name="Object 4"/>
                      <p:cNvPicPr>
                        <a:picLocks noChangeAspect="1" noChangeArrowheads="1"/>
                      </p:cNvPicPr>
                      <p:nvPr/>
                    </p:nvPicPr>
                    <p:blipFill>
                      <a:blip r:embed="rId6"/>
                      <a:srcRect/>
                      <a:stretch>
                        <a:fillRect/>
                      </a:stretch>
                    </p:blipFill>
                    <p:spPr bwMode="auto">
                      <a:xfrm>
                        <a:off x="7074895" y="2060575"/>
                        <a:ext cx="1930400" cy="312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915979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583"/>
            <a:ext cx="12192000" cy="564910"/>
          </a:xfrm>
        </p:spPr>
        <p:txBody>
          <a:bodyPr>
            <a:normAutofit fontScale="90000"/>
          </a:bodyPr>
          <a:lstStyle/>
          <a:p>
            <a:r>
              <a:rPr lang="en-IN" b="1" u="sng" dirty="0" smtClean="0"/>
              <a:t>Literature Review </a:t>
            </a:r>
            <a:endParaRPr lang="en-IN" b="1" u="sng" dirty="0"/>
          </a:p>
        </p:txBody>
      </p:sp>
      <p:sp>
        <p:nvSpPr>
          <p:cNvPr id="3" name="TextBox 2"/>
          <p:cNvSpPr txBox="1"/>
          <p:nvPr/>
        </p:nvSpPr>
        <p:spPr>
          <a:xfrm>
            <a:off x="422796" y="1241946"/>
            <a:ext cx="11346408" cy="2308324"/>
          </a:xfrm>
          <a:prstGeom prst="rect">
            <a:avLst/>
          </a:prstGeom>
          <a:noFill/>
        </p:spPr>
        <p:txBody>
          <a:bodyPr wrap="square" rtlCol="0">
            <a:spAutoFit/>
          </a:bodyPr>
          <a:lstStyle/>
          <a:p>
            <a:pPr marL="342900" indent="-342900">
              <a:buFont typeface="Wingdings" panose="05000000000000000000" pitchFamily="2" charset="2"/>
              <a:buChar char="Ø"/>
            </a:pPr>
            <a:r>
              <a:rPr lang="en-IN" sz="2400" dirty="0" smtClean="0"/>
              <a:t>Numerical investigations of dynamic stall at higher Reynold  number was also conducted by </a:t>
            </a:r>
            <a:r>
              <a:rPr lang="en-IN" sz="2400" i="1" dirty="0" smtClean="0"/>
              <a:t>Fung</a:t>
            </a:r>
            <a:r>
              <a:rPr lang="en-IN" sz="2400" dirty="0" smtClean="0"/>
              <a:t> and </a:t>
            </a:r>
            <a:r>
              <a:rPr lang="en-IN" sz="2400" i="1" dirty="0" err="1" smtClean="0"/>
              <a:t>Carr</a:t>
            </a:r>
            <a:r>
              <a:rPr lang="en-IN" sz="2400" i="1" dirty="0" smtClean="0"/>
              <a:t> </a:t>
            </a:r>
            <a:r>
              <a:rPr lang="en-IN" sz="2400" dirty="0" smtClean="0"/>
              <a:t>[4]. It was concluded that boundary layer separation was delayed at higher AOA and reduced frequency which in in accordance to the results put forth by Wu. </a:t>
            </a:r>
          </a:p>
          <a:p>
            <a:pPr marL="342900" indent="-342900">
              <a:buFont typeface="Wingdings" panose="05000000000000000000" pitchFamily="2" charset="2"/>
              <a:buChar char="Ø"/>
            </a:pPr>
            <a:r>
              <a:rPr lang="en-IN" sz="2400" dirty="0" smtClean="0"/>
              <a:t>A more recent study was done by </a:t>
            </a:r>
            <a:r>
              <a:rPr lang="en-IN" sz="2400" i="1" dirty="0" smtClean="0"/>
              <a:t>Visbal</a:t>
            </a:r>
            <a:r>
              <a:rPr lang="en-IN" sz="2400" dirty="0"/>
              <a:t> </a:t>
            </a:r>
            <a:r>
              <a:rPr lang="en-IN" sz="2400" dirty="0" smtClean="0"/>
              <a:t>[5], who studied the onset of dynamic stall using high fidelity Implicit Large Eddy Simulations (ILES). </a:t>
            </a:r>
            <a:endParaRPr lang="en-IN" sz="2400" dirty="0"/>
          </a:p>
        </p:txBody>
      </p:sp>
    </p:spTree>
    <p:extLst>
      <p:ext uri="{BB962C8B-B14F-4D97-AF65-F5344CB8AC3E}">
        <p14:creationId xmlns:p14="http://schemas.microsoft.com/office/powerpoint/2010/main" val="10364362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2435"/>
            <a:ext cx="12192000" cy="564910"/>
          </a:xfrm>
        </p:spPr>
        <p:txBody>
          <a:bodyPr>
            <a:normAutofit fontScale="90000"/>
          </a:bodyPr>
          <a:lstStyle/>
          <a:p>
            <a:r>
              <a:rPr lang="en-US" b="1" u="sng" dirty="0" smtClean="0"/>
              <a:t>COMPUTATIONAL METHODOLOGY</a:t>
            </a:r>
            <a:endParaRPr lang="en-US" b="1" u="sng" dirty="0"/>
          </a:p>
        </p:txBody>
      </p:sp>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423081" y="1895522"/>
            <a:ext cx="10954354" cy="3942202"/>
          </a:xfrm>
          <a:prstGeom prst="rect">
            <a:avLst/>
          </a:prstGeom>
        </p:spPr>
      </p:pic>
      <p:sp>
        <p:nvSpPr>
          <p:cNvPr id="4" name="TextBox 3"/>
          <p:cNvSpPr txBox="1"/>
          <p:nvPr/>
        </p:nvSpPr>
        <p:spPr>
          <a:xfrm>
            <a:off x="789934" y="1064525"/>
            <a:ext cx="11110914" cy="830997"/>
          </a:xfrm>
          <a:prstGeom prst="rect">
            <a:avLst/>
          </a:prstGeom>
          <a:noFill/>
        </p:spPr>
        <p:txBody>
          <a:bodyPr wrap="square" rtlCol="0">
            <a:spAutoFit/>
          </a:bodyPr>
          <a:lstStyle/>
          <a:p>
            <a:pPr algn="just"/>
            <a:r>
              <a:rPr lang="en-IN" sz="2400" dirty="0"/>
              <a:t>Most flows in nature and in engineering applications are </a:t>
            </a:r>
            <a:r>
              <a:rPr lang="en-IN" sz="2400" dirty="0" smtClean="0"/>
              <a:t>turbulent. Basically there are three types of models with which can proceed towards our motive.</a:t>
            </a:r>
            <a:endParaRPr lang="en-US" sz="2400" dirty="0"/>
          </a:p>
        </p:txBody>
      </p:sp>
    </p:spTree>
    <p:extLst>
      <p:ext uri="{BB962C8B-B14F-4D97-AF65-F5344CB8AC3E}">
        <p14:creationId xmlns:p14="http://schemas.microsoft.com/office/powerpoint/2010/main" val="33090251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35" y="269605"/>
            <a:ext cx="12192000" cy="564910"/>
          </a:xfrm>
        </p:spPr>
        <p:txBody>
          <a:bodyPr>
            <a:normAutofit fontScale="90000"/>
          </a:bodyPr>
          <a:lstStyle/>
          <a:p>
            <a:r>
              <a:rPr lang="en-US" b="1" u="sng" dirty="0" smtClean="0"/>
              <a:t>ROADMAP :-</a:t>
            </a:r>
            <a:endParaRPr lang="en-US" b="1" u="sng" dirty="0"/>
          </a:p>
        </p:txBody>
      </p:sp>
      <p:sp>
        <p:nvSpPr>
          <p:cNvPr id="4" name="TextBox 3"/>
          <p:cNvSpPr txBox="1"/>
          <p:nvPr/>
        </p:nvSpPr>
        <p:spPr>
          <a:xfrm>
            <a:off x="186743" y="1705522"/>
            <a:ext cx="1815922" cy="338554"/>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IN" sz="1600" b="1" dirty="0" smtClean="0">
                <a:latin typeface="Times New Roman" panose="02020603050405020304" pitchFamily="18" charset="0"/>
                <a:cs typeface="Times New Roman" panose="02020603050405020304" pitchFamily="18" charset="0"/>
              </a:rPr>
              <a:t>NACA </a:t>
            </a:r>
            <a:r>
              <a:rPr lang="en-IN" sz="1600" b="1" dirty="0" smtClean="0">
                <a:latin typeface="Times New Roman" panose="02020603050405020304" pitchFamily="18" charset="0"/>
                <a:cs typeface="Times New Roman" panose="02020603050405020304" pitchFamily="18" charset="0"/>
              </a:rPr>
              <a:t>0015 </a:t>
            </a:r>
            <a:r>
              <a:rPr lang="en-IN" sz="1600" b="1" dirty="0" smtClean="0">
                <a:latin typeface="Times New Roman" panose="02020603050405020304" pitchFamily="18" charset="0"/>
                <a:cs typeface="Times New Roman" panose="02020603050405020304" pitchFamily="18" charset="0"/>
              </a:rPr>
              <a:t>airfoil </a:t>
            </a:r>
            <a:endParaRPr lang="en-IN" sz="1600" b="1" dirty="0">
              <a:latin typeface="Times New Roman" panose="02020603050405020304" pitchFamily="18" charset="0"/>
              <a:cs typeface="Times New Roman" panose="02020603050405020304" pitchFamily="18" charset="0"/>
            </a:endParaRPr>
          </a:p>
        </p:txBody>
      </p:sp>
      <p:cxnSp>
        <p:nvCxnSpPr>
          <p:cNvPr id="5" name="Straight Arrow Connector 4"/>
          <p:cNvCxnSpPr>
            <a:stCxn id="4" idx="3"/>
          </p:cNvCxnSpPr>
          <p:nvPr/>
        </p:nvCxnSpPr>
        <p:spPr>
          <a:xfrm>
            <a:off x="2002665" y="1874799"/>
            <a:ext cx="5409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543577" y="1705521"/>
            <a:ext cx="1815922" cy="830997"/>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IN" sz="1600" dirty="0" smtClean="0">
                <a:latin typeface="Times New Roman" panose="02020603050405020304" pitchFamily="18" charset="0"/>
                <a:cs typeface="Times New Roman" panose="02020603050405020304" pitchFamily="18" charset="0"/>
              </a:rPr>
              <a:t>Turbulence model </a:t>
            </a:r>
          </a:p>
          <a:p>
            <a:pPr algn="ctr"/>
            <a:r>
              <a:rPr lang="en-IN" sz="1600" b="1" dirty="0" smtClean="0">
                <a:latin typeface="Times New Roman" panose="02020603050405020304" pitchFamily="18" charset="0"/>
                <a:cs typeface="Times New Roman" panose="02020603050405020304" pitchFamily="18" charset="0"/>
              </a:rPr>
              <a:t>(RANS) – Ansys FLUENT</a:t>
            </a:r>
            <a:endParaRPr lang="en-IN" sz="1600" b="1" dirty="0">
              <a:latin typeface="Times New Roman" panose="02020603050405020304" pitchFamily="18" charset="0"/>
              <a:cs typeface="Times New Roman" panose="02020603050405020304" pitchFamily="18" charset="0"/>
            </a:endParaRPr>
          </a:p>
        </p:txBody>
      </p:sp>
      <p:cxnSp>
        <p:nvCxnSpPr>
          <p:cNvPr id="7" name="Straight Arrow Connector 6"/>
          <p:cNvCxnSpPr/>
          <p:nvPr/>
        </p:nvCxnSpPr>
        <p:spPr>
          <a:xfrm>
            <a:off x="4359499" y="2042492"/>
            <a:ext cx="540912" cy="3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900411" y="1639151"/>
            <a:ext cx="1815922" cy="1077218"/>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IN" sz="1600" dirty="0" smtClean="0">
                <a:latin typeface="Times New Roman" panose="02020603050405020304" pitchFamily="18" charset="0"/>
                <a:cs typeface="Times New Roman" panose="02020603050405020304" pitchFamily="18" charset="0"/>
              </a:rPr>
              <a:t>To solve the RANS multi block grid is generated around the airfoil </a:t>
            </a:r>
            <a:endParaRPr lang="en-IN" sz="1600" dirty="0">
              <a:latin typeface="Times New Roman" panose="02020603050405020304" pitchFamily="18" charset="0"/>
              <a:cs typeface="Times New Roman" panose="02020603050405020304" pitchFamily="18" charset="0"/>
            </a:endParaRPr>
          </a:p>
        </p:txBody>
      </p:sp>
      <p:cxnSp>
        <p:nvCxnSpPr>
          <p:cNvPr id="9" name="Straight Arrow Connector 8"/>
          <p:cNvCxnSpPr/>
          <p:nvPr/>
        </p:nvCxnSpPr>
        <p:spPr>
          <a:xfrm>
            <a:off x="6716333" y="2065025"/>
            <a:ext cx="540912" cy="3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257245" y="1613187"/>
            <a:ext cx="1815922" cy="1077218"/>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IN" sz="1600" dirty="0" smtClean="0">
                <a:latin typeface="Times New Roman" panose="02020603050405020304" pitchFamily="18" charset="0"/>
                <a:cs typeface="Times New Roman" panose="02020603050405020304" pitchFamily="18" charset="0"/>
              </a:rPr>
              <a:t>Discretization is done using the cell centred </a:t>
            </a:r>
            <a:r>
              <a:rPr lang="en-IN" sz="1600" b="1" dirty="0" smtClean="0">
                <a:latin typeface="Times New Roman" panose="02020603050405020304" pitchFamily="18" charset="0"/>
                <a:cs typeface="Times New Roman" panose="02020603050405020304" pitchFamily="18" charset="0"/>
              </a:rPr>
              <a:t>finite volume approach</a:t>
            </a:r>
            <a:endParaRPr lang="en-IN" sz="1600" b="1" dirty="0">
              <a:latin typeface="Times New Roman" panose="02020603050405020304" pitchFamily="18" charset="0"/>
              <a:cs typeface="Times New Roman" panose="02020603050405020304" pitchFamily="18" charset="0"/>
            </a:endParaRPr>
          </a:p>
        </p:txBody>
      </p:sp>
      <p:cxnSp>
        <p:nvCxnSpPr>
          <p:cNvPr id="11" name="Straight Arrow Connector 10"/>
          <p:cNvCxnSpPr/>
          <p:nvPr/>
        </p:nvCxnSpPr>
        <p:spPr>
          <a:xfrm>
            <a:off x="9073167" y="2068193"/>
            <a:ext cx="540912" cy="3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614079" y="1474689"/>
            <a:ext cx="2408349" cy="1323439"/>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IN" sz="1600" b="1" dirty="0" smtClean="0">
                <a:latin typeface="Times New Roman" panose="02020603050405020304" pitchFamily="18" charset="0"/>
                <a:cs typeface="Times New Roman" panose="02020603050405020304" pitchFamily="18" charset="0"/>
              </a:rPr>
              <a:t>Upwind interpolation </a:t>
            </a:r>
            <a:r>
              <a:rPr lang="en-IN" sz="1600" dirty="0" smtClean="0">
                <a:latin typeface="Times New Roman" panose="02020603050405020304" pitchFamily="18" charset="0"/>
                <a:cs typeface="Times New Roman" panose="02020603050405020304" pitchFamily="18" charset="0"/>
              </a:rPr>
              <a:t>(UDS)  is used as it satisfies the boundedness criterion unconditionally (no oscillatory solutions)</a:t>
            </a:r>
            <a:endParaRPr lang="en-IN" sz="1600" dirty="0">
              <a:latin typeface="Times New Roman" panose="02020603050405020304" pitchFamily="18" charset="0"/>
              <a:cs typeface="Times New Roman" panose="02020603050405020304" pitchFamily="18" charset="0"/>
            </a:endParaRPr>
          </a:p>
        </p:txBody>
      </p:sp>
      <p:cxnSp>
        <p:nvCxnSpPr>
          <p:cNvPr id="13" name="Straight Arrow Connector 12"/>
          <p:cNvCxnSpPr/>
          <p:nvPr/>
        </p:nvCxnSpPr>
        <p:spPr>
          <a:xfrm flipH="1">
            <a:off x="10818254" y="2799217"/>
            <a:ext cx="1" cy="1382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p:cNvSpPr txBox="1"/>
              <p:nvPr/>
            </p:nvSpPr>
            <p:spPr>
              <a:xfrm>
                <a:off x="9343623" y="4170142"/>
                <a:ext cx="2768958" cy="1080039"/>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IN" sz="1600" dirty="0" smtClean="0">
                    <a:latin typeface="Times New Roman" panose="02020603050405020304" pitchFamily="18" charset="0"/>
                    <a:cs typeface="Times New Roman" panose="02020603050405020304" pitchFamily="18" charset="0"/>
                  </a:rPr>
                  <a:t>Dynamic stall simulation over NACA </a:t>
                </a:r>
                <a:r>
                  <a:rPr lang="en-IN" sz="1600" dirty="0" smtClean="0">
                    <a:latin typeface="Times New Roman" panose="02020603050405020304" pitchFamily="18" charset="0"/>
                    <a:cs typeface="Times New Roman" panose="02020603050405020304" pitchFamily="18" charset="0"/>
                  </a:rPr>
                  <a:t>0015 </a:t>
                </a:r>
                <a:r>
                  <a:rPr lang="en-IN" sz="1600" dirty="0" smtClean="0">
                    <a:latin typeface="Times New Roman" panose="02020603050405020304" pitchFamily="18" charset="0"/>
                    <a:cs typeface="Times New Roman" panose="02020603050405020304" pitchFamily="18" charset="0"/>
                  </a:rPr>
                  <a:t>is carried out at </a:t>
                </a:r>
                <a:r>
                  <a:rPr lang="en-IN" sz="1600" dirty="0" smtClean="0">
                    <a:latin typeface="Times New Roman" panose="02020603050405020304" pitchFamily="18" charset="0"/>
                    <a:cs typeface="Times New Roman" panose="02020603050405020304" pitchFamily="18" charset="0"/>
                  </a:rPr>
                  <a:t>Re </a:t>
                </a:r>
                <a14:m>
                  <m:oMath xmlns:m="http://schemas.openxmlformats.org/officeDocument/2006/math">
                    <m:sSup>
                      <m:sSupPr>
                        <m:ctrlPr>
                          <a:rPr lang="en-IN" sz="160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10</m:t>
                        </m:r>
                      </m:e>
                      <m:sup>
                        <m:r>
                          <a:rPr lang="en-IN" sz="1600" b="0" i="1" smtClean="0">
                            <a:latin typeface="Cambria Math" panose="02040503050406030204" pitchFamily="18" charset="0"/>
                            <a:cs typeface="Times New Roman" panose="02020603050405020304" pitchFamily="18" charset="0"/>
                          </a:rPr>
                          <m:t>5</m:t>
                        </m:r>
                      </m:sup>
                    </m:sSup>
                  </m:oMath>
                </a14:m>
                <a:r>
                  <a:rPr lang="en-IN" sz="1600" dirty="0" smtClean="0">
                    <a:latin typeface="Times New Roman" panose="02020603050405020304" pitchFamily="18" charset="0"/>
                    <a:cs typeface="Times New Roman" panose="02020603050405020304" pitchFamily="18" charset="0"/>
                  </a:rPr>
                  <a:t> at different angles of attack </a:t>
                </a:r>
                <a14:m>
                  <m:oMath xmlns:m="http://schemas.openxmlformats.org/officeDocument/2006/math">
                    <m:d>
                      <m:dPr>
                        <m:ctrlPr>
                          <a:rPr lang="en-IN" sz="1600" i="1" smtClean="0">
                            <a:latin typeface="Cambria Math" panose="02040503050406030204" pitchFamily="18" charset="0"/>
                            <a:cs typeface="Times New Roman" panose="02020603050405020304" pitchFamily="18" charset="0"/>
                          </a:rPr>
                        </m:ctrlPr>
                      </m:dPr>
                      <m:e>
                        <m:sSub>
                          <m:sSubPr>
                            <m:ctrlPr>
                              <a:rPr lang="en-IN" sz="1600" i="1" smtClean="0">
                                <a:latin typeface="Cambria Math" panose="02040503050406030204" pitchFamily="18" charset="0"/>
                                <a:cs typeface="Times New Roman" panose="02020603050405020304" pitchFamily="18" charset="0"/>
                              </a:rPr>
                            </m:ctrlPr>
                          </m:sSubPr>
                          <m:e>
                            <m:r>
                              <a:rPr lang="en-IN" sz="1600" i="1" smtClean="0">
                                <a:latin typeface="Cambria Math" panose="02040503050406030204" pitchFamily="18" charset="0"/>
                                <a:ea typeface="Cambria Math" panose="02040503050406030204" pitchFamily="18" charset="0"/>
                                <a:cs typeface="Times New Roman" panose="02020603050405020304" pitchFamily="18" charset="0"/>
                              </a:rPr>
                              <m:t>𝛼</m:t>
                            </m:r>
                          </m:e>
                          <m:sub>
                            <m:r>
                              <a:rPr lang="en-IN" sz="1600" b="0" i="1" smtClean="0">
                                <a:latin typeface="Cambria Math" panose="02040503050406030204" pitchFamily="18" charset="0"/>
                                <a:cs typeface="Times New Roman" panose="02020603050405020304" pitchFamily="18" charset="0"/>
                              </a:rPr>
                              <m:t>𝑚</m:t>
                            </m:r>
                          </m:sub>
                        </m:sSub>
                      </m:e>
                    </m:d>
                  </m:oMath>
                </a14:m>
                <a:r>
                  <a:rPr lang="en-IN" sz="1200" dirty="0" smtClean="0">
                    <a:latin typeface="Times New Roman" panose="02020603050405020304" pitchFamily="18" charset="0"/>
                    <a:cs typeface="Times New Roman" panose="02020603050405020304" pitchFamily="18" charset="0"/>
                  </a:rPr>
                  <a:t>.</a:t>
                </a:r>
                <a:endParaRPr lang="en-IN" sz="1200" dirty="0">
                  <a:latin typeface="Times New Roman" panose="02020603050405020304" pitchFamily="18" charset="0"/>
                  <a:cs typeface="Times New Roman" panose="02020603050405020304" pitchFamily="18" charset="0"/>
                </a:endParaRPr>
              </a:p>
            </p:txBody>
          </p:sp>
        </mc:Choice>
        <mc:Fallback>
          <p:sp>
            <p:nvSpPr>
              <p:cNvPr id="14" name="TextBox 13"/>
              <p:cNvSpPr txBox="1">
                <a:spLocks noRot="1" noChangeAspect="1" noMove="1" noResize="1" noEditPoints="1" noAdjustHandles="1" noChangeArrowheads="1" noChangeShapeType="1" noTextEdit="1"/>
              </p:cNvSpPr>
              <p:nvPr/>
            </p:nvSpPr>
            <p:spPr>
              <a:xfrm>
                <a:off x="9343623" y="4170142"/>
                <a:ext cx="2768958" cy="1080039"/>
              </a:xfrm>
              <a:prstGeom prst="rect">
                <a:avLst/>
              </a:prstGeom>
              <a:blipFill rotWithShape="0">
                <a:blip r:embed="rId2"/>
                <a:stretch>
                  <a:fillRect t="-1117" r="-658" b="-6145"/>
                </a:stretch>
              </a:blipFill>
              <a:ln>
                <a:solidFill>
                  <a:schemeClr val="tx1"/>
                </a:solidFill>
              </a:ln>
            </p:spPr>
            <p:txBody>
              <a:bodyPr/>
              <a:lstStyle/>
              <a:p>
                <a:r>
                  <a:rPr lang="en-IN">
                    <a:noFill/>
                  </a:rPr>
                  <a:t> </a:t>
                </a:r>
              </a:p>
            </p:txBody>
          </p:sp>
        </mc:Fallback>
      </mc:AlternateContent>
      <p:cxnSp>
        <p:nvCxnSpPr>
          <p:cNvPr id="15" name="Straight Arrow Connector 14"/>
          <p:cNvCxnSpPr/>
          <p:nvPr/>
        </p:nvCxnSpPr>
        <p:spPr>
          <a:xfrm flipH="1" flipV="1">
            <a:off x="8710143" y="4806383"/>
            <a:ext cx="619795" cy="6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736206" y="4181751"/>
            <a:ext cx="3960253" cy="1323439"/>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IN" sz="1600" dirty="0" smtClean="0">
                <a:latin typeface="Times New Roman" panose="02020603050405020304" pitchFamily="18" charset="0"/>
                <a:cs typeface="Times New Roman" panose="02020603050405020304" pitchFamily="18" charset="0"/>
              </a:rPr>
              <a:t>Pressure contours, velocity contours and streamlines are plotted at Martian conditions and comparison based on various flow parameters, lift and pressure coefficient is made at different AOA. </a:t>
            </a:r>
            <a:endParaRPr lang="en-IN" sz="1600" dirty="0">
              <a:latin typeface="Times New Roman" panose="02020603050405020304" pitchFamily="18" charset="0"/>
              <a:cs typeface="Times New Roman" panose="02020603050405020304" pitchFamily="18" charset="0"/>
            </a:endParaRPr>
          </a:p>
        </p:txBody>
      </p:sp>
      <p:cxnSp>
        <p:nvCxnSpPr>
          <p:cNvPr id="17" name="Straight Arrow Connector 16"/>
          <p:cNvCxnSpPr/>
          <p:nvPr/>
        </p:nvCxnSpPr>
        <p:spPr>
          <a:xfrm flipH="1" flipV="1">
            <a:off x="4097092" y="4836856"/>
            <a:ext cx="639114" cy="6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4192" y="4304861"/>
            <a:ext cx="3412900" cy="1077218"/>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IN" sz="1600" dirty="0" smtClean="0">
                <a:latin typeface="Times New Roman" panose="02020603050405020304" pitchFamily="18" charset="0"/>
                <a:cs typeface="Times New Roman" panose="02020603050405020304" pitchFamily="18" charset="0"/>
              </a:rPr>
              <a:t>Through the plots obtained we can investigate the vortex formation on the </a:t>
            </a:r>
            <a:r>
              <a:rPr lang="en-IN" sz="1600" dirty="0" err="1" smtClean="0">
                <a:latin typeface="Times New Roman" panose="02020603050405020304" pitchFamily="18" charset="0"/>
                <a:cs typeface="Times New Roman" panose="02020603050405020304" pitchFamily="18" charset="0"/>
              </a:rPr>
              <a:t>airfoil</a:t>
            </a:r>
            <a:r>
              <a:rPr lang="en-IN" sz="1600" dirty="0" smtClean="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the given Reynold’s </a:t>
            </a:r>
            <a:r>
              <a:rPr lang="en-IN" sz="1600" dirty="0" smtClean="0">
                <a:latin typeface="Times New Roman" panose="02020603050405020304" pitchFamily="18" charset="0"/>
                <a:cs typeface="Times New Roman" panose="02020603050405020304" pitchFamily="18" charset="0"/>
              </a:rPr>
              <a:t>number and at different AOA.  </a:t>
            </a:r>
            <a:endParaRPr lang="en-IN" sz="1600" dirty="0">
              <a:latin typeface="Times New Roman" panose="02020603050405020304" pitchFamily="18" charset="0"/>
              <a:cs typeface="Times New Roman" panose="02020603050405020304" pitchFamily="18" charset="0"/>
            </a:endParaRPr>
          </a:p>
        </p:txBody>
      </p:sp>
      <p:grpSp>
        <p:nvGrpSpPr>
          <p:cNvPr id="36" name="Group 35"/>
          <p:cNvGrpSpPr/>
          <p:nvPr/>
        </p:nvGrpSpPr>
        <p:grpSpPr>
          <a:xfrm>
            <a:off x="2625681" y="2536518"/>
            <a:ext cx="1657242" cy="698001"/>
            <a:chOff x="2625681" y="2536518"/>
            <a:chExt cx="1657242" cy="698001"/>
          </a:xfrm>
        </p:grpSpPr>
        <p:cxnSp>
          <p:nvCxnSpPr>
            <p:cNvPr id="24" name="Straight Connector 23"/>
            <p:cNvCxnSpPr/>
            <p:nvPr/>
          </p:nvCxnSpPr>
          <p:spPr>
            <a:xfrm>
              <a:off x="2625681" y="2947918"/>
              <a:ext cx="165724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6" idx="2"/>
            </p:cNvCxnSpPr>
            <p:nvPr/>
          </p:nvCxnSpPr>
          <p:spPr>
            <a:xfrm>
              <a:off x="3451538" y="2536518"/>
              <a:ext cx="0" cy="411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625681" y="2947918"/>
              <a:ext cx="0" cy="28660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282923" y="2947917"/>
              <a:ext cx="0" cy="28660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p:cNvSpPr txBox="1"/>
              <p:nvPr/>
            </p:nvSpPr>
            <p:spPr>
              <a:xfrm>
                <a:off x="1864914" y="3227642"/>
                <a:ext cx="1815922" cy="338554"/>
              </a:xfrm>
              <a:prstGeom prst="rect">
                <a:avLst/>
              </a:prstGeom>
              <a:solidFill>
                <a:schemeClr val="accent3">
                  <a:lumMod val="40000"/>
                  <a:lumOff val="60000"/>
                </a:schemeClr>
              </a:solidFill>
              <a:ln>
                <a:solidFill>
                  <a:schemeClr val="tx1"/>
                </a:solidFill>
              </a:ln>
            </p:spPr>
            <p:txBody>
              <a:bodyPr wrap="square" rtlCol="0">
                <a:spAutoFit/>
              </a:bodyPr>
              <a:lstStyle/>
              <a:p>
                <a:pPr algn="ctr"/>
                <a14:m>
                  <m:oMath xmlns:m="http://schemas.openxmlformats.org/officeDocument/2006/math">
                    <m:r>
                      <a:rPr lang="en-IN" sz="1600" b="0" i="1" smtClean="0">
                        <a:latin typeface="Cambria Math" panose="02040503050406030204" pitchFamily="18" charset="0"/>
                        <a:cs typeface="Times New Roman" panose="02020603050405020304" pitchFamily="18" charset="0"/>
                      </a:rPr>
                      <m:t>𝑘</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𝜔</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sz="1600" dirty="0" smtClean="0">
                    <a:latin typeface="Times New Roman" panose="02020603050405020304" pitchFamily="18" charset="0"/>
                    <a:cs typeface="Times New Roman" panose="02020603050405020304" pitchFamily="18" charset="0"/>
                  </a:rPr>
                  <a:t>SST model </a:t>
                </a:r>
                <a:endParaRPr lang="en-IN" sz="1600" dirty="0">
                  <a:latin typeface="Times New Roman" panose="02020603050405020304" pitchFamily="18" charset="0"/>
                  <a:cs typeface="Times New Roman" panose="02020603050405020304" pitchFamily="18"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1864914" y="3227642"/>
                <a:ext cx="1815922" cy="338554"/>
              </a:xfrm>
              <a:prstGeom prst="rect">
                <a:avLst/>
              </a:prstGeom>
              <a:blipFill rotWithShape="0">
                <a:blip r:embed="rId3"/>
                <a:stretch>
                  <a:fillRect t="-3448" r="-333" b="-18966"/>
                </a:stretch>
              </a:blipFill>
              <a:ln>
                <a:solidFill>
                  <a:schemeClr val="tx1"/>
                </a:solidFill>
              </a:ln>
            </p:spPr>
            <p:txBody>
              <a:bodyPr/>
              <a:lstStyle/>
              <a:p>
                <a:r>
                  <a:rPr lang="en-IN">
                    <a:noFill/>
                  </a:rPr>
                  <a:t> </a:t>
                </a:r>
              </a:p>
            </p:txBody>
          </p:sp>
        </mc:Fallback>
      </mc:AlternateContent>
      <p:sp>
        <p:nvSpPr>
          <p:cNvPr id="35" name="TextBox 34"/>
          <p:cNvSpPr txBox="1"/>
          <p:nvPr/>
        </p:nvSpPr>
        <p:spPr>
          <a:xfrm>
            <a:off x="3845538" y="3245067"/>
            <a:ext cx="1815922" cy="338554"/>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IN" sz="1600" dirty="0" smtClean="0">
                <a:latin typeface="Times New Roman" panose="02020603050405020304" pitchFamily="18" charset="0"/>
                <a:cs typeface="Times New Roman" panose="02020603050405020304" pitchFamily="18" charset="0"/>
              </a:rPr>
              <a:t>Spalart Allmaras </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05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500" fill="hold"/>
                                        <p:tgtEl>
                                          <p:spTgt spid="34"/>
                                        </p:tgtEl>
                                        <p:attrNameLst>
                                          <p:attrName>ppt_x</p:attrName>
                                        </p:attrNameLst>
                                      </p:cBhvr>
                                      <p:tavLst>
                                        <p:tav tm="0">
                                          <p:val>
                                            <p:strVal val="#ppt_x"/>
                                          </p:val>
                                        </p:tav>
                                        <p:tav tm="100000">
                                          <p:val>
                                            <p:strVal val="#ppt_x"/>
                                          </p:val>
                                        </p:tav>
                                      </p:tavLst>
                                    </p:anim>
                                    <p:anim calcmode="lin" valueType="num">
                                      <p:cBhvr additive="base">
                                        <p:cTn id="2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ppt_x"/>
                                          </p:val>
                                        </p:tav>
                                        <p:tav tm="100000">
                                          <p:val>
                                            <p:strVal val="#ppt_x"/>
                                          </p:val>
                                        </p:tav>
                                      </p:tavLst>
                                    </p:anim>
                                    <p:anim calcmode="lin" valueType="num">
                                      <p:cBhvr additive="base">
                                        <p:cTn id="3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ppt_x"/>
                                          </p:val>
                                        </p:tav>
                                        <p:tav tm="100000">
                                          <p:val>
                                            <p:strVal val="#ppt_x"/>
                                          </p:val>
                                        </p:tav>
                                      </p:tavLst>
                                    </p:anim>
                                    <p:anim calcmode="lin" valueType="num">
                                      <p:cBhvr additive="base">
                                        <p:cTn id="4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additive="base">
                                        <p:cTn id="54" dur="500" fill="hold"/>
                                        <p:tgtEl>
                                          <p:spTgt spid="10"/>
                                        </p:tgtEl>
                                        <p:attrNameLst>
                                          <p:attrName>ppt_x</p:attrName>
                                        </p:attrNameLst>
                                      </p:cBhvr>
                                      <p:tavLst>
                                        <p:tav tm="0">
                                          <p:val>
                                            <p:strVal val="#ppt_x"/>
                                          </p:val>
                                        </p:tav>
                                        <p:tav tm="100000">
                                          <p:val>
                                            <p:strVal val="#ppt_x"/>
                                          </p:val>
                                        </p:tav>
                                      </p:tavLst>
                                    </p:anim>
                                    <p:anim calcmode="lin" valueType="num">
                                      <p:cBhvr additive="base">
                                        <p:cTn id="5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ppt_x"/>
                                          </p:val>
                                        </p:tav>
                                        <p:tav tm="100000">
                                          <p:val>
                                            <p:strVal val="#ppt_x"/>
                                          </p:val>
                                        </p:tav>
                                      </p:tavLst>
                                    </p:anim>
                                    <p:anim calcmode="lin" valueType="num">
                                      <p:cBhvr additive="base">
                                        <p:cTn id="6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anim calcmode="lin" valueType="num">
                                      <p:cBhvr additive="base">
                                        <p:cTn id="70" dur="500" fill="hold"/>
                                        <p:tgtEl>
                                          <p:spTgt spid="14"/>
                                        </p:tgtEl>
                                        <p:attrNameLst>
                                          <p:attrName>ppt_x</p:attrName>
                                        </p:attrNameLst>
                                      </p:cBhvr>
                                      <p:tavLst>
                                        <p:tav tm="0">
                                          <p:val>
                                            <p:strVal val="#ppt_x"/>
                                          </p:val>
                                        </p:tav>
                                        <p:tav tm="100000">
                                          <p:val>
                                            <p:strVal val="#ppt_x"/>
                                          </p:val>
                                        </p:tav>
                                      </p:tavLst>
                                    </p:anim>
                                    <p:anim calcmode="lin" valueType="num">
                                      <p:cBhvr additive="base">
                                        <p:cTn id="7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additive="base">
                                        <p:cTn id="80" dur="500" fill="hold"/>
                                        <p:tgtEl>
                                          <p:spTgt spid="16"/>
                                        </p:tgtEl>
                                        <p:attrNameLst>
                                          <p:attrName>ppt_x</p:attrName>
                                        </p:attrNameLst>
                                      </p:cBhvr>
                                      <p:tavLst>
                                        <p:tav tm="0">
                                          <p:val>
                                            <p:strVal val="#ppt_x"/>
                                          </p:val>
                                        </p:tav>
                                        <p:tav tm="100000">
                                          <p:val>
                                            <p:strVal val="#ppt_x"/>
                                          </p:val>
                                        </p:tav>
                                      </p:tavLst>
                                    </p:anim>
                                    <p:anim calcmode="lin" valueType="num">
                                      <p:cBhvr additive="base">
                                        <p:cTn id="8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7"/>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additive="base">
                                        <p:cTn id="90" dur="500" fill="hold"/>
                                        <p:tgtEl>
                                          <p:spTgt spid="18"/>
                                        </p:tgtEl>
                                        <p:attrNameLst>
                                          <p:attrName>ppt_x</p:attrName>
                                        </p:attrNameLst>
                                      </p:cBhvr>
                                      <p:tavLst>
                                        <p:tav tm="0">
                                          <p:val>
                                            <p:strVal val="#ppt_x"/>
                                          </p:val>
                                        </p:tav>
                                        <p:tav tm="100000">
                                          <p:val>
                                            <p:strVal val="#ppt_x"/>
                                          </p:val>
                                        </p:tav>
                                      </p:tavLst>
                                    </p:anim>
                                    <p:anim calcmode="lin" valueType="num">
                                      <p:cBhvr additive="base">
                                        <p:cTn id="9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2" grpId="0" animBg="1"/>
      <p:bldP spid="14" grpId="0" animBg="1"/>
      <p:bldP spid="16" grpId="0" animBg="1"/>
      <p:bldP spid="18" grpId="0" animBg="1"/>
      <p:bldP spid="34" grpId="0" animBg="1"/>
      <p:bldP spid="3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9003</TotalTime>
  <Words>932</Words>
  <Application>Microsoft Office PowerPoint</Application>
  <PresentationFormat>Widescreen</PresentationFormat>
  <Paragraphs>86</Paragraphs>
  <Slides>18</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5" baseType="lpstr">
      <vt:lpstr>Arial</vt:lpstr>
      <vt:lpstr>Calibri</vt:lpstr>
      <vt:lpstr>Cambria Math</vt:lpstr>
      <vt:lpstr>Times New Roman</vt:lpstr>
      <vt:lpstr>Wingdings</vt:lpstr>
      <vt:lpstr>Office Theme</vt:lpstr>
      <vt:lpstr>Equation</vt:lpstr>
      <vt:lpstr>               MAJOR  PRESENTATION    MENTOR:- DR. RAJESH YADAV                                                </vt:lpstr>
      <vt:lpstr>AIM OF THE PROJECT:- </vt:lpstr>
      <vt:lpstr>WHY EXPLORE THE MARTIAN SURFACE ?</vt:lpstr>
      <vt:lpstr>INTRODUCTION:-</vt:lpstr>
      <vt:lpstr>FACTORS EFFECTING DYNAMIC STALL</vt:lpstr>
      <vt:lpstr>Literature Review </vt:lpstr>
      <vt:lpstr>Literature Review </vt:lpstr>
      <vt:lpstr>COMPUTATIONAL METHODOLOGY</vt:lpstr>
      <vt:lpstr>ROADMAP :-</vt:lpstr>
      <vt:lpstr>Procedure followed </vt:lpstr>
      <vt:lpstr>PowerPoint Presentation</vt:lpstr>
      <vt:lpstr>Analysis is carried out on atmospheric conditions of Earth at Low Reynold’s number of 〖10〗^5, at a velocity of 15 m/s and a rotational velocity of ω= 15 rad/sec  </vt:lpstr>
      <vt:lpstr>Results </vt:lpstr>
      <vt:lpstr>Results obtained </vt:lpstr>
      <vt:lpstr>Comparative study of vorticity </vt:lpstr>
      <vt:lpstr>Results obtained </vt:lpstr>
      <vt:lpstr>Results obtained </vt:lpstr>
      <vt:lpstr>References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Abhishek Sharma</cp:lastModifiedBy>
  <cp:revision>676</cp:revision>
  <cp:lastPrinted>2017-08-16T11:40:20Z</cp:lastPrinted>
  <dcterms:created xsi:type="dcterms:W3CDTF">2017-08-14T08:34:40Z</dcterms:created>
  <dcterms:modified xsi:type="dcterms:W3CDTF">2019-03-05T17:42:25Z</dcterms:modified>
</cp:coreProperties>
</file>